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Microsoft Yahei" panose="020B0503020204020204" pitchFamily="34" charset="-122"/>
      <p:regular r:id="rId31"/>
      <p:bold r:id="rId32"/>
    </p:embeddedFont>
    <p:embeddedFont>
      <p:font typeface="Fira Sans Extra Condensed" panose="020B0503050000020004" pitchFamily="34" charset="0"/>
      <p:regular r:id="rId33"/>
      <p:bold r:id="rId34"/>
      <p:italic r:id="rId35"/>
      <p:boldItalic r:id="rId36"/>
    </p:embeddedFont>
    <p:embeddedFont>
      <p:font typeface="Fira Sans Extra Condensed SemiBold" panose="02010600030101010101"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538">
          <p15:clr>
            <a:srgbClr val="9AA0A6"/>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F185F0-7202-42A7-93AA-44739D9522A4}">
  <a:tblStyle styleId="{8EF185F0-7202-42A7-93AA-44739D9522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81" y="82"/>
      </p:cViewPr>
      <p:guideLst>
        <p:guide pos="2880"/>
        <p:guide orient="horz" pos="1538"/>
        <p:guide pos="2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what-makes-lightgbm-lightning-fast-a27cf0d9785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dcb566e1d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874f85d3e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874f85d3e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874f85d3e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874f85d3e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93df6a99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93df6a99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99d59b39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99d59b3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9030f4bea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9030f4be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create 2 features using the label column to do more CTR related feature engineering. Because the  label column is either 1 or 0, so we calculate the mean to represent the overall CTR ratio, however, the difference is on using different days. The first CTR feature is calculated using their own days, for example, we apply the CTR of day 1 as the CTR feature column for day 1, while for the second features, which is the previous day CTR, rather than the using the current day, we decide to use the previous days’ CTR as values. For example, the previous day ctr column of day 2 is actually using the value of day 1 ctr. Also, considering the weekly pattern, both the day 1 and day 7 are using the day 6’ data. For both the CTR related features, we apply to every columns in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9030f4bea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9030f4be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Besides, we also do some nlp feature engineering, which we utilize the skipgram for word2vec with embedding size equals to 8. And rather than applying the word2vec to every single columns, we only choose the user related and ads related features to calculate the vectors.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99ca10d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99ca10d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we have the word2vec columns, we apply the tsne in order to see if there are clustering patterns among the user and ads relationship. And from the 7 visualizations, we can clearly see that when we cluster by display form of ads, internet status, and device prices, we are more likely to have the clear clustering with patterns, while the city rank, age or slot types do not have obvious clusterings.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9030f4b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19030f4b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9030f4be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9030f4be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the dataset is a supervised classification problem, we choose the light gbm and random forest as models for our project. Gbm is an assemble gradient boosting method that based on decision tree algorithm, which is used for classification and ranking. We choose this model because this model is largely used in the CTR prediction problem as well as in high-dimensional dataset, which is our case. There are 3 major highlights for this model, which is the histogram based algorithm, and Exlusive feature bunding, and the gradient based one side sampling. Generally, teh EFB is used for reduce dimension by bundling features together while the GOSS is used to improve efficiency by retain only large gradients and sample some small gradients in order to save time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https://towardsdatascience.com/what-makes-lightgbm-lightning-fast-a27cf0d9785e</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121212"/>
                </a:solidFill>
                <a:highlight>
                  <a:srgbClr val="FFFFFF"/>
                </a:highlight>
                <a:latin typeface="Microsoft Yahei"/>
                <a:ea typeface="Microsoft Yahei"/>
                <a:cs typeface="Microsoft Yahei"/>
                <a:sym typeface="Microsoft Yahei"/>
              </a:rPr>
              <a:t>常被捆绑的特征都是互斥的（即特征不会同时为非零值，像one-hot）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9030f4be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19030f4be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major comparison between the gbm and the random forest, as you can see, the lightgbm is leaf wise, which menase the gbm will select those leaf with values to split instead of splitting in the whole level wise regardless the individual leaf values, like the random forest, so the performance and scalability of the lightgbm is largely surpassed the random forest.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874f85d3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874f85d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97143b1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197143b1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97143b1c8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197143b1c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97143b1c8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197143b1c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1266b9b2f_0_1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1266b9b2f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RF:Train 200,000, validation 50,000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Lightgbm: train </a:t>
            </a:r>
            <a:r>
              <a:rPr lang="en" sz="1050">
                <a:solidFill>
                  <a:srgbClr val="212121"/>
                </a:solidFill>
                <a:highlight>
                  <a:srgbClr val="FFFFFF"/>
                </a:highlight>
                <a:latin typeface="Courier New"/>
                <a:ea typeface="Courier New"/>
                <a:cs typeface="Courier New"/>
                <a:sym typeface="Courier New"/>
              </a:rPr>
              <a:t>1334,825, validation 429932</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rgbClr val="212121"/>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01266b9b2f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01266b9b2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97143b1c8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97143b1c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19be1621b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19be1621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199249e81f_6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199249e81f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19be1621b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19be1621b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874f85d3e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874f85d3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99249e81f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99249e81f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动画</a:t>
            </a:r>
            <a:endParaRPr sz="1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 The core problems display advertising strives to solve is to </a:t>
            </a:r>
            <a:r>
              <a:rPr lang="en" sz="1000" b="1">
                <a:solidFill>
                  <a:schemeClr val="dk1"/>
                </a:solidFill>
                <a:latin typeface="Roboto"/>
                <a:ea typeface="Roboto"/>
                <a:cs typeface="Roboto"/>
                <a:sym typeface="Roboto"/>
              </a:rPr>
              <a:t>deliver the right ads to the right people</a:t>
            </a:r>
            <a:r>
              <a:rPr lang="en" sz="1000">
                <a:solidFill>
                  <a:schemeClr val="dk1"/>
                </a:solidFill>
                <a:latin typeface="Roboto"/>
                <a:ea typeface="Roboto"/>
                <a:cs typeface="Roboto"/>
                <a:sym typeface="Roboto"/>
              </a:rPr>
              <a:t>.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874f85d3e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874f85d3e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Website monetization: The primary revenue source of social media company like Weibo’s was is from Internet traffic, and measured by eCPM( </a:t>
            </a:r>
            <a:r>
              <a:rPr lang="en" sz="1000">
                <a:solidFill>
                  <a:srgbClr val="333333"/>
                </a:solidFill>
                <a:highlight>
                  <a:srgbClr val="FFFFFF"/>
                </a:highlight>
                <a:latin typeface="Roboto"/>
                <a:ea typeface="Roboto"/>
                <a:cs typeface="Roboto"/>
                <a:sym typeface="Roboto"/>
              </a:rPr>
              <a:t>effective cost per mille</a:t>
            </a:r>
            <a:r>
              <a:rPr lang="en"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874f85d3e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874f85d3e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874f85d3e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874f85d3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3ab9f2e8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3ab9f2e8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3ab9f2e8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3ab9f2e8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715825" y="1205350"/>
            <a:ext cx="5218200" cy="2381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715806" y="3586563"/>
            <a:ext cx="36711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6" name="Google Shape;4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7" name="Google Shape;17;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9" name="Google Shape;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42" name="Google Shape;4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3715825" y="1205350"/>
            <a:ext cx="5218200" cy="23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Analysis: </a:t>
            </a:r>
            <a:endParaRPr/>
          </a:p>
          <a:p>
            <a:pPr marL="0" lvl="0" indent="0" algn="l" rtl="0">
              <a:spcBef>
                <a:spcPts val="0"/>
              </a:spcBef>
              <a:spcAft>
                <a:spcPts val="0"/>
              </a:spcAft>
              <a:buNone/>
            </a:pPr>
            <a:r>
              <a:rPr lang="en"/>
              <a:t>CTR Prediction on Features &amp; Behaviors</a:t>
            </a:r>
            <a:endParaRPr/>
          </a:p>
        </p:txBody>
      </p:sp>
      <p:sp>
        <p:nvSpPr>
          <p:cNvPr id="54" name="Google Shape;54;p13"/>
          <p:cNvSpPr txBox="1">
            <a:spLocks noGrp="1"/>
          </p:cNvSpPr>
          <p:nvPr>
            <p:ph type="subTitle" idx="1"/>
          </p:nvPr>
        </p:nvSpPr>
        <p:spPr>
          <a:xfrm>
            <a:off x="3801250" y="3586450"/>
            <a:ext cx="3401400" cy="72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t>Yingfan Duan,  Hazel Gu, Haotian Wu, Han Yu, Dawei Zhao</a:t>
            </a:r>
            <a:endParaRPr sz="1500"/>
          </a:p>
        </p:txBody>
      </p:sp>
      <p:grpSp>
        <p:nvGrpSpPr>
          <p:cNvPr id="55" name="Google Shape;55;p13"/>
          <p:cNvGrpSpPr/>
          <p:nvPr/>
        </p:nvGrpSpPr>
        <p:grpSpPr>
          <a:xfrm>
            <a:off x="505181" y="1148709"/>
            <a:ext cx="3056540" cy="2789516"/>
            <a:chOff x="780575" y="1324941"/>
            <a:chExt cx="2732225" cy="2493534"/>
          </a:xfrm>
        </p:grpSpPr>
        <p:sp>
          <p:nvSpPr>
            <p:cNvPr id="56" name="Google Shape;56;p13"/>
            <p:cNvSpPr/>
            <p:nvPr/>
          </p:nvSpPr>
          <p:spPr>
            <a:xfrm>
              <a:off x="780575" y="370777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536900" y="367292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13"/>
            <p:cNvGrpSpPr/>
            <p:nvPr/>
          </p:nvGrpSpPr>
          <p:grpSpPr>
            <a:xfrm>
              <a:off x="805623" y="1324941"/>
              <a:ext cx="2392957" cy="2423970"/>
              <a:chOff x="1224125" y="238125"/>
              <a:chExt cx="5171725" cy="5238750"/>
            </a:xfrm>
          </p:grpSpPr>
          <p:sp>
            <p:nvSpPr>
              <p:cNvPr id="59" name="Google Shape;59;p13"/>
              <p:cNvSpPr/>
              <p:nvPr/>
            </p:nvSpPr>
            <p:spPr>
              <a:xfrm>
                <a:off x="2554425" y="3174350"/>
                <a:ext cx="296175" cy="1920425"/>
              </a:xfrm>
              <a:custGeom>
                <a:avLst/>
                <a:gdLst/>
                <a:ahLst/>
                <a:cxnLst/>
                <a:rect l="l" t="t" r="r" b="b"/>
                <a:pathLst>
                  <a:path w="11847" h="76817" extrusionOk="0">
                    <a:moveTo>
                      <a:pt x="0" y="0"/>
                    </a:moveTo>
                    <a:lnTo>
                      <a:pt x="0" y="76816"/>
                    </a:lnTo>
                    <a:lnTo>
                      <a:pt x="11846" y="76816"/>
                    </a:lnTo>
                    <a:lnTo>
                      <a:pt x="118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027575" y="2776100"/>
                <a:ext cx="296175" cy="2318675"/>
              </a:xfrm>
              <a:custGeom>
                <a:avLst/>
                <a:gdLst/>
                <a:ahLst/>
                <a:cxnLst/>
                <a:rect l="l" t="t" r="r" b="b"/>
                <a:pathLst>
                  <a:path w="11847" h="92747" extrusionOk="0">
                    <a:moveTo>
                      <a:pt x="0" y="1"/>
                    </a:moveTo>
                    <a:lnTo>
                      <a:pt x="0" y="92746"/>
                    </a:lnTo>
                    <a:lnTo>
                      <a:pt x="11846" y="92746"/>
                    </a:lnTo>
                    <a:lnTo>
                      <a:pt x="11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3539575" y="2298850"/>
                <a:ext cx="295875" cy="2795925"/>
              </a:xfrm>
              <a:custGeom>
                <a:avLst/>
                <a:gdLst/>
                <a:ahLst/>
                <a:cxnLst/>
                <a:rect l="l" t="t" r="r" b="b"/>
                <a:pathLst>
                  <a:path w="11835" h="111837" extrusionOk="0">
                    <a:moveTo>
                      <a:pt x="1" y="0"/>
                    </a:moveTo>
                    <a:lnTo>
                      <a:pt x="1" y="111836"/>
                    </a:lnTo>
                    <a:lnTo>
                      <a:pt x="11834" y="111836"/>
                    </a:lnTo>
                    <a:lnTo>
                      <a:pt x="1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012725" y="1815900"/>
                <a:ext cx="295875" cy="3278875"/>
              </a:xfrm>
              <a:custGeom>
                <a:avLst/>
                <a:gdLst/>
                <a:ahLst/>
                <a:cxnLst/>
                <a:rect l="l" t="t" r="r" b="b"/>
                <a:pathLst>
                  <a:path w="11835" h="131155" extrusionOk="0">
                    <a:moveTo>
                      <a:pt x="1" y="1"/>
                    </a:moveTo>
                    <a:lnTo>
                      <a:pt x="1" y="131154"/>
                    </a:lnTo>
                    <a:lnTo>
                      <a:pt x="11834" y="131154"/>
                    </a:lnTo>
                    <a:lnTo>
                      <a:pt x="11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4559200" y="1484675"/>
                <a:ext cx="296175" cy="3610100"/>
              </a:xfrm>
              <a:custGeom>
                <a:avLst/>
                <a:gdLst/>
                <a:ahLst/>
                <a:cxnLst/>
                <a:rect l="l" t="t" r="r" b="b"/>
                <a:pathLst>
                  <a:path w="11847" h="144404" extrusionOk="0">
                    <a:moveTo>
                      <a:pt x="1" y="0"/>
                    </a:moveTo>
                    <a:lnTo>
                      <a:pt x="1" y="144403"/>
                    </a:lnTo>
                    <a:lnTo>
                      <a:pt x="11847" y="144403"/>
                    </a:lnTo>
                    <a:lnTo>
                      <a:pt x="11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5139800" y="908175"/>
                <a:ext cx="296175" cy="4186600"/>
              </a:xfrm>
              <a:custGeom>
                <a:avLst/>
                <a:gdLst/>
                <a:ahLst/>
                <a:cxnLst/>
                <a:rect l="l" t="t" r="r" b="b"/>
                <a:pathLst>
                  <a:path w="11847" h="167464" extrusionOk="0">
                    <a:moveTo>
                      <a:pt x="1" y="0"/>
                    </a:moveTo>
                    <a:lnTo>
                      <a:pt x="1" y="167463"/>
                    </a:lnTo>
                    <a:lnTo>
                      <a:pt x="11847" y="167463"/>
                    </a:lnTo>
                    <a:lnTo>
                      <a:pt x="1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2495000" y="253600"/>
                <a:ext cx="3044025" cy="2495650"/>
              </a:xfrm>
              <a:custGeom>
                <a:avLst/>
                <a:gdLst/>
                <a:ahLst/>
                <a:cxnLst/>
                <a:rect l="l" t="t" r="r" b="b"/>
                <a:pathLst>
                  <a:path w="121761" h="99826" extrusionOk="0">
                    <a:moveTo>
                      <a:pt x="120863" y="0"/>
                    </a:moveTo>
                    <a:lnTo>
                      <a:pt x="74427" y="51000"/>
                    </a:lnTo>
                    <a:lnTo>
                      <a:pt x="58687" y="51000"/>
                    </a:lnTo>
                    <a:lnTo>
                      <a:pt x="24881" y="88599"/>
                    </a:lnTo>
                    <a:lnTo>
                      <a:pt x="7750" y="88599"/>
                    </a:lnTo>
                    <a:lnTo>
                      <a:pt x="0" y="99105"/>
                    </a:lnTo>
                    <a:lnTo>
                      <a:pt x="974" y="99826"/>
                    </a:lnTo>
                    <a:lnTo>
                      <a:pt x="8370" y="89813"/>
                    </a:lnTo>
                    <a:lnTo>
                      <a:pt x="25424" y="89813"/>
                    </a:lnTo>
                    <a:lnTo>
                      <a:pt x="59230" y="52214"/>
                    </a:lnTo>
                    <a:lnTo>
                      <a:pt x="74970" y="52214"/>
                    </a:lnTo>
                    <a:lnTo>
                      <a:pt x="121760" y="810"/>
                    </a:lnTo>
                    <a:lnTo>
                      <a:pt x="1208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449225" y="238125"/>
                <a:ext cx="105275" cy="104950"/>
              </a:xfrm>
              <a:custGeom>
                <a:avLst/>
                <a:gdLst/>
                <a:ahLst/>
                <a:cxnLst/>
                <a:rect l="l" t="t" r="r" b="b"/>
                <a:pathLst>
                  <a:path w="4211" h="4198" extrusionOk="0">
                    <a:moveTo>
                      <a:pt x="4084" y="0"/>
                    </a:moveTo>
                    <a:lnTo>
                      <a:pt x="1177" y="139"/>
                    </a:lnTo>
                    <a:lnTo>
                      <a:pt x="1" y="1429"/>
                    </a:lnTo>
                    <a:lnTo>
                      <a:pt x="2909" y="1290"/>
                    </a:lnTo>
                    <a:lnTo>
                      <a:pt x="3035" y="4197"/>
                    </a:lnTo>
                    <a:lnTo>
                      <a:pt x="4211" y="2908"/>
                    </a:lnTo>
                    <a:lnTo>
                      <a:pt x="4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444425" y="2712250"/>
                <a:ext cx="91675" cy="104025"/>
              </a:xfrm>
              <a:custGeom>
                <a:avLst/>
                <a:gdLst/>
                <a:ahLst/>
                <a:cxnLst/>
                <a:rect l="l" t="t" r="r" b="b"/>
                <a:pathLst>
                  <a:path w="3667" h="4161" extrusionOk="0">
                    <a:moveTo>
                      <a:pt x="1834" y="1"/>
                    </a:moveTo>
                    <a:lnTo>
                      <a:pt x="1644" y="13"/>
                    </a:lnTo>
                    <a:lnTo>
                      <a:pt x="1467" y="39"/>
                    </a:lnTo>
                    <a:lnTo>
                      <a:pt x="1290" y="89"/>
                    </a:lnTo>
                    <a:lnTo>
                      <a:pt x="1126" y="165"/>
                    </a:lnTo>
                    <a:lnTo>
                      <a:pt x="961" y="254"/>
                    </a:lnTo>
                    <a:lnTo>
                      <a:pt x="810" y="355"/>
                    </a:lnTo>
                    <a:lnTo>
                      <a:pt x="671" y="469"/>
                    </a:lnTo>
                    <a:lnTo>
                      <a:pt x="544" y="608"/>
                    </a:lnTo>
                    <a:lnTo>
                      <a:pt x="418" y="759"/>
                    </a:lnTo>
                    <a:lnTo>
                      <a:pt x="317" y="911"/>
                    </a:lnTo>
                    <a:lnTo>
                      <a:pt x="228" y="1088"/>
                    </a:lnTo>
                    <a:lnTo>
                      <a:pt x="152" y="1265"/>
                    </a:lnTo>
                    <a:lnTo>
                      <a:pt x="89" y="1455"/>
                    </a:lnTo>
                    <a:lnTo>
                      <a:pt x="39" y="1657"/>
                    </a:lnTo>
                    <a:lnTo>
                      <a:pt x="13" y="1859"/>
                    </a:lnTo>
                    <a:lnTo>
                      <a:pt x="1" y="2074"/>
                    </a:lnTo>
                    <a:lnTo>
                      <a:pt x="13" y="2289"/>
                    </a:lnTo>
                    <a:lnTo>
                      <a:pt x="39" y="2491"/>
                    </a:lnTo>
                    <a:lnTo>
                      <a:pt x="89" y="2694"/>
                    </a:lnTo>
                    <a:lnTo>
                      <a:pt x="152" y="2883"/>
                    </a:lnTo>
                    <a:lnTo>
                      <a:pt x="228" y="3073"/>
                    </a:lnTo>
                    <a:lnTo>
                      <a:pt x="317" y="3237"/>
                    </a:lnTo>
                    <a:lnTo>
                      <a:pt x="418" y="3402"/>
                    </a:lnTo>
                    <a:lnTo>
                      <a:pt x="544" y="3553"/>
                    </a:lnTo>
                    <a:lnTo>
                      <a:pt x="671" y="3680"/>
                    </a:lnTo>
                    <a:lnTo>
                      <a:pt x="810" y="3806"/>
                    </a:lnTo>
                    <a:lnTo>
                      <a:pt x="961" y="3907"/>
                    </a:lnTo>
                    <a:lnTo>
                      <a:pt x="1126" y="3996"/>
                    </a:lnTo>
                    <a:lnTo>
                      <a:pt x="1290" y="4059"/>
                    </a:lnTo>
                    <a:lnTo>
                      <a:pt x="1467" y="4110"/>
                    </a:lnTo>
                    <a:lnTo>
                      <a:pt x="1644" y="4148"/>
                    </a:lnTo>
                    <a:lnTo>
                      <a:pt x="1834" y="4160"/>
                    </a:lnTo>
                    <a:lnTo>
                      <a:pt x="2023" y="4148"/>
                    </a:lnTo>
                    <a:lnTo>
                      <a:pt x="2200" y="4110"/>
                    </a:lnTo>
                    <a:lnTo>
                      <a:pt x="2377" y="4059"/>
                    </a:lnTo>
                    <a:lnTo>
                      <a:pt x="2542" y="3996"/>
                    </a:lnTo>
                    <a:lnTo>
                      <a:pt x="2706" y="3907"/>
                    </a:lnTo>
                    <a:lnTo>
                      <a:pt x="2858" y="3806"/>
                    </a:lnTo>
                    <a:lnTo>
                      <a:pt x="2997" y="3680"/>
                    </a:lnTo>
                    <a:lnTo>
                      <a:pt x="3123" y="3553"/>
                    </a:lnTo>
                    <a:lnTo>
                      <a:pt x="3250" y="3402"/>
                    </a:lnTo>
                    <a:lnTo>
                      <a:pt x="3351" y="3237"/>
                    </a:lnTo>
                    <a:lnTo>
                      <a:pt x="3439" y="3073"/>
                    </a:lnTo>
                    <a:lnTo>
                      <a:pt x="3515" y="2883"/>
                    </a:lnTo>
                    <a:lnTo>
                      <a:pt x="3578" y="2694"/>
                    </a:lnTo>
                    <a:lnTo>
                      <a:pt x="3629" y="2491"/>
                    </a:lnTo>
                    <a:lnTo>
                      <a:pt x="3654" y="2289"/>
                    </a:lnTo>
                    <a:lnTo>
                      <a:pt x="3667" y="2074"/>
                    </a:lnTo>
                    <a:lnTo>
                      <a:pt x="3654" y="1859"/>
                    </a:lnTo>
                    <a:lnTo>
                      <a:pt x="3629" y="1657"/>
                    </a:lnTo>
                    <a:lnTo>
                      <a:pt x="3578" y="1455"/>
                    </a:lnTo>
                    <a:lnTo>
                      <a:pt x="3515" y="1265"/>
                    </a:lnTo>
                    <a:lnTo>
                      <a:pt x="3439" y="1088"/>
                    </a:lnTo>
                    <a:lnTo>
                      <a:pt x="3351" y="911"/>
                    </a:lnTo>
                    <a:lnTo>
                      <a:pt x="3250" y="759"/>
                    </a:lnTo>
                    <a:lnTo>
                      <a:pt x="3123" y="608"/>
                    </a:lnTo>
                    <a:lnTo>
                      <a:pt x="2997" y="469"/>
                    </a:lnTo>
                    <a:lnTo>
                      <a:pt x="2858" y="355"/>
                    </a:lnTo>
                    <a:lnTo>
                      <a:pt x="2706" y="254"/>
                    </a:lnTo>
                    <a:lnTo>
                      <a:pt x="2542" y="165"/>
                    </a:lnTo>
                    <a:lnTo>
                      <a:pt x="2377" y="89"/>
                    </a:lnTo>
                    <a:lnTo>
                      <a:pt x="2200" y="39"/>
                    </a:lnTo>
                    <a:lnTo>
                      <a:pt x="2023" y="13"/>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2652725" y="2440750"/>
                <a:ext cx="91675" cy="103700"/>
              </a:xfrm>
              <a:custGeom>
                <a:avLst/>
                <a:gdLst/>
                <a:ahLst/>
                <a:cxnLst/>
                <a:rect l="l" t="t" r="r" b="b"/>
                <a:pathLst>
                  <a:path w="3667" h="4148" extrusionOk="0">
                    <a:moveTo>
                      <a:pt x="1644" y="1"/>
                    </a:moveTo>
                    <a:lnTo>
                      <a:pt x="1467" y="39"/>
                    </a:lnTo>
                    <a:lnTo>
                      <a:pt x="1290" y="89"/>
                    </a:lnTo>
                    <a:lnTo>
                      <a:pt x="1125" y="153"/>
                    </a:lnTo>
                    <a:lnTo>
                      <a:pt x="961" y="241"/>
                    </a:lnTo>
                    <a:lnTo>
                      <a:pt x="809" y="355"/>
                    </a:lnTo>
                    <a:lnTo>
                      <a:pt x="670" y="469"/>
                    </a:lnTo>
                    <a:lnTo>
                      <a:pt x="544" y="608"/>
                    </a:lnTo>
                    <a:lnTo>
                      <a:pt x="417" y="747"/>
                    </a:lnTo>
                    <a:lnTo>
                      <a:pt x="316" y="911"/>
                    </a:lnTo>
                    <a:lnTo>
                      <a:pt x="228" y="1088"/>
                    </a:lnTo>
                    <a:lnTo>
                      <a:pt x="152" y="1265"/>
                    </a:lnTo>
                    <a:lnTo>
                      <a:pt x="89" y="1455"/>
                    </a:lnTo>
                    <a:lnTo>
                      <a:pt x="38" y="1657"/>
                    </a:lnTo>
                    <a:lnTo>
                      <a:pt x="13" y="1859"/>
                    </a:lnTo>
                    <a:lnTo>
                      <a:pt x="0" y="2074"/>
                    </a:lnTo>
                    <a:lnTo>
                      <a:pt x="13" y="2289"/>
                    </a:lnTo>
                    <a:lnTo>
                      <a:pt x="38" y="2491"/>
                    </a:lnTo>
                    <a:lnTo>
                      <a:pt x="89" y="2694"/>
                    </a:lnTo>
                    <a:lnTo>
                      <a:pt x="152" y="2883"/>
                    </a:lnTo>
                    <a:lnTo>
                      <a:pt x="228" y="3060"/>
                    </a:lnTo>
                    <a:lnTo>
                      <a:pt x="316" y="3237"/>
                    </a:lnTo>
                    <a:lnTo>
                      <a:pt x="417" y="3389"/>
                    </a:lnTo>
                    <a:lnTo>
                      <a:pt x="544" y="3541"/>
                    </a:lnTo>
                    <a:lnTo>
                      <a:pt x="670" y="3680"/>
                    </a:lnTo>
                    <a:lnTo>
                      <a:pt x="809" y="3794"/>
                    </a:lnTo>
                    <a:lnTo>
                      <a:pt x="961" y="3895"/>
                    </a:lnTo>
                    <a:lnTo>
                      <a:pt x="1125" y="3983"/>
                    </a:lnTo>
                    <a:lnTo>
                      <a:pt x="1290" y="4059"/>
                    </a:lnTo>
                    <a:lnTo>
                      <a:pt x="1467" y="4110"/>
                    </a:lnTo>
                    <a:lnTo>
                      <a:pt x="1644" y="4135"/>
                    </a:lnTo>
                    <a:lnTo>
                      <a:pt x="1833" y="4148"/>
                    </a:lnTo>
                    <a:lnTo>
                      <a:pt x="2023" y="4135"/>
                    </a:lnTo>
                    <a:lnTo>
                      <a:pt x="2200" y="4110"/>
                    </a:lnTo>
                    <a:lnTo>
                      <a:pt x="2377" y="4059"/>
                    </a:lnTo>
                    <a:lnTo>
                      <a:pt x="2541" y="3983"/>
                    </a:lnTo>
                    <a:lnTo>
                      <a:pt x="2706" y="3895"/>
                    </a:lnTo>
                    <a:lnTo>
                      <a:pt x="2857" y="3794"/>
                    </a:lnTo>
                    <a:lnTo>
                      <a:pt x="2996" y="3680"/>
                    </a:lnTo>
                    <a:lnTo>
                      <a:pt x="3123" y="3541"/>
                    </a:lnTo>
                    <a:lnTo>
                      <a:pt x="3249" y="3389"/>
                    </a:lnTo>
                    <a:lnTo>
                      <a:pt x="3350" y="3237"/>
                    </a:lnTo>
                    <a:lnTo>
                      <a:pt x="3439" y="3060"/>
                    </a:lnTo>
                    <a:lnTo>
                      <a:pt x="3515" y="2883"/>
                    </a:lnTo>
                    <a:lnTo>
                      <a:pt x="3578" y="2694"/>
                    </a:lnTo>
                    <a:lnTo>
                      <a:pt x="3628" y="2491"/>
                    </a:lnTo>
                    <a:lnTo>
                      <a:pt x="3654" y="2289"/>
                    </a:lnTo>
                    <a:lnTo>
                      <a:pt x="3666" y="2074"/>
                    </a:lnTo>
                    <a:lnTo>
                      <a:pt x="3654" y="1859"/>
                    </a:lnTo>
                    <a:lnTo>
                      <a:pt x="3628" y="1657"/>
                    </a:lnTo>
                    <a:lnTo>
                      <a:pt x="3578" y="1455"/>
                    </a:lnTo>
                    <a:lnTo>
                      <a:pt x="3515" y="1265"/>
                    </a:lnTo>
                    <a:lnTo>
                      <a:pt x="3439" y="1088"/>
                    </a:lnTo>
                    <a:lnTo>
                      <a:pt x="3350" y="911"/>
                    </a:lnTo>
                    <a:lnTo>
                      <a:pt x="3249" y="747"/>
                    </a:lnTo>
                    <a:lnTo>
                      <a:pt x="3123" y="608"/>
                    </a:lnTo>
                    <a:lnTo>
                      <a:pt x="2996" y="469"/>
                    </a:lnTo>
                    <a:lnTo>
                      <a:pt x="2857" y="355"/>
                    </a:lnTo>
                    <a:lnTo>
                      <a:pt x="2706" y="241"/>
                    </a:lnTo>
                    <a:lnTo>
                      <a:pt x="2541" y="153"/>
                    </a:lnTo>
                    <a:lnTo>
                      <a:pt x="2377" y="89"/>
                    </a:lnTo>
                    <a:lnTo>
                      <a:pt x="2200" y="39"/>
                    </a:lnTo>
                    <a:lnTo>
                      <a:pt x="2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3078125" y="2421150"/>
                <a:ext cx="91700" cy="104025"/>
              </a:xfrm>
              <a:custGeom>
                <a:avLst/>
                <a:gdLst/>
                <a:ahLst/>
                <a:cxnLst/>
                <a:rect l="l" t="t" r="r" b="b"/>
                <a:pathLst>
                  <a:path w="3668" h="4161" extrusionOk="0">
                    <a:moveTo>
                      <a:pt x="1834" y="1"/>
                    </a:moveTo>
                    <a:lnTo>
                      <a:pt x="1644" y="14"/>
                    </a:lnTo>
                    <a:lnTo>
                      <a:pt x="1467" y="52"/>
                    </a:lnTo>
                    <a:lnTo>
                      <a:pt x="1290" y="102"/>
                    </a:lnTo>
                    <a:lnTo>
                      <a:pt x="1113" y="165"/>
                    </a:lnTo>
                    <a:lnTo>
                      <a:pt x="962" y="254"/>
                    </a:lnTo>
                    <a:lnTo>
                      <a:pt x="810" y="368"/>
                    </a:lnTo>
                    <a:lnTo>
                      <a:pt x="671" y="481"/>
                    </a:lnTo>
                    <a:lnTo>
                      <a:pt x="532" y="620"/>
                    </a:lnTo>
                    <a:lnTo>
                      <a:pt x="418" y="760"/>
                    </a:lnTo>
                    <a:lnTo>
                      <a:pt x="317" y="924"/>
                    </a:lnTo>
                    <a:lnTo>
                      <a:pt x="228" y="1088"/>
                    </a:lnTo>
                    <a:lnTo>
                      <a:pt x="140" y="1278"/>
                    </a:lnTo>
                    <a:lnTo>
                      <a:pt x="89" y="1468"/>
                    </a:lnTo>
                    <a:lnTo>
                      <a:pt x="39" y="1670"/>
                    </a:lnTo>
                    <a:lnTo>
                      <a:pt x="13" y="1872"/>
                    </a:lnTo>
                    <a:lnTo>
                      <a:pt x="1" y="2087"/>
                    </a:lnTo>
                    <a:lnTo>
                      <a:pt x="13" y="2302"/>
                    </a:lnTo>
                    <a:lnTo>
                      <a:pt x="39" y="2504"/>
                    </a:lnTo>
                    <a:lnTo>
                      <a:pt x="89" y="2706"/>
                    </a:lnTo>
                    <a:lnTo>
                      <a:pt x="140" y="2896"/>
                    </a:lnTo>
                    <a:lnTo>
                      <a:pt x="228" y="3073"/>
                    </a:lnTo>
                    <a:lnTo>
                      <a:pt x="317" y="3250"/>
                    </a:lnTo>
                    <a:lnTo>
                      <a:pt x="418" y="3402"/>
                    </a:lnTo>
                    <a:lnTo>
                      <a:pt x="532" y="3554"/>
                    </a:lnTo>
                    <a:lnTo>
                      <a:pt x="671" y="3693"/>
                    </a:lnTo>
                    <a:lnTo>
                      <a:pt x="810" y="3806"/>
                    </a:lnTo>
                    <a:lnTo>
                      <a:pt x="962" y="3908"/>
                    </a:lnTo>
                    <a:lnTo>
                      <a:pt x="1113" y="3996"/>
                    </a:lnTo>
                    <a:lnTo>
                      <a:pt x="1290" y="4072"/>
                    </a:lnTo>
                    <a:lnTo>
                      <a:pt x="1467" y="4122"/>
                    </a:lnTo>
                    <a:lnTo>
                      <a:pt x="1644" y="4148"/>
                    </a:lnTo>
                    <a:lnTo>
                      <a:pt x="1834" y="4160"/>
                    </a:lnTo>
                    <a:lnTo>
                      <a:pt x="2024" y="4148"/>
                    </a:lnTo>
                    <a:lnTo>
                      <a:pt x="2201" y="4122"/>
                    </a:lnTo>
                    <a:lnTo>
                      <a:pt x="2378" y="4072"/>
                    </a:lnTo>
                    <a:lnTo>
                      <a:pt x="2542" y="3996"/>
                    </a:lnTo>
                    <a:lnTo>
                      <a:pt x="2706" y="3908"/>
                    </a:lnTo>
                    <a:lnTo>
                      <a:pt x="2858" y="3806"/>
                    </a:lnTo>
                    <a:lnTo>
                      <a:pt x="2997" y="3693"/>
                    </a:lnTo>
                    <a:lnTo>
                      <a:pt x="3124" y="3554"/>
                    </a:lnTo>
                    <a:lnTo>
                      <a:pt x="3250" y="3402"/>
                    </a:lnTo>
                    <a:lnTo>
                      <a:pt x="3351" y="3250"/>
                    </a:lnTo>
                    <a:lnTo>
                      <a:pt x="3440" y="3073"/>
                    </a:lnTo>
                    <a:lnTo>
                      <a:pt x="3515" y="2896"/>
                    </a:lnTo>
                    <a:lnTo>
                      <a:pt x="3579" y="2706"/>
                    </a:lnTo>
                    <a:lnTo>
                      <a:pt x="3629" y="2504"/>
                    </a:lnTo>
                    <a:lnTo>
                      <a:pt x="3655" y="2302"/>
                    </a:lnTo>
                    <a:lnTo>
                      <a:pt x="3667" y="2087"/>
                    </a:lnTo>
                    <a:lnTo>
                      <a:pt x="3655" y="1872"/>
                    </a:lnTo>
                    <a:lnTo>
                      <a:pt x="3629" y="1670"/>
                    </a:lnTo>
                    <a:lnTo>
                      <a:pt x="3579" y="1468"/>
                    </a:lnTo>
                    <a:lnTo>
                      <a:pt x="3515" y="1278"/>
                    </a:lnTo>
                    <a:lnTo>
                      <a:pt x="3440" y="1088"/>
                    </a:lnTo>
                    <a:lnTo>
                      <a:pt x="3351" y="924"/>
                    </a:lnTo>
                    <a:lnTo>
                      <a:pt x="3250" y="760"/>
                    </a:lnTo>
                    <a:lnTo>
                      <a:pt x="3124" y="620"/>
                    </a:lnTo>
                    <a:lnTo>
                      <a:pt x="2997" y="481"/>
                    </a:lnTo>
                    <a:lnTo>
                      <a:pt x="2858" y="368"/>
                    </a:lnTo>
                    <a:lnTo>
                      <a:pt x="2706" y="254"/>
                    </a:lnTo>
                    <a:lnTo>
                      <a:pt x="2542" y="165"/>
                    </a:lnTo>
                    <a:lnTo>
                      <a:pt x="2378" y="102"/>
                    </a:lnTo>
                    <a:lnTo>
                      <a:pt x="2201" y="52"/>
                    </a:lnTo>
                    <a:lnTo>
                      <a:pt x="2024" y="14"/>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914425" y="1484675"/>
                <a:ext cx="91375" cy="104000"/>
              </a:xfrm>
              <a:custGeom>
                <a:avLst/>
                <a:gdLst/>
                <a:ahLst/>
                <a:cxnLst/>
                <a:rect l="l" t="t" r="r" b="b"/>
                <a:pathLst>
                  <a:path w="3655" h="4160" extrusionOk="0">
                    <a:moveTo>
                      <a:pt x="1834" y="0"/>
                    </a:moveTo>
                    <a:lnTo>
                      <a:pt x="1644" y="13"/>
                    </a:lnTo>
                    <a:lnTo>
                      <a:pt x="1455" y="38"/>
                    </a:lnTo>
                    <a:lnTo>
                      <a:pt x="1290" y="89"/>
                    </a:lnTo>
                    <a:lnTo>
                      <a:pt x="1113" y="165"/>
                    </a:lnTo>
                    <a:lnTo>
                      <a:pt x="962" y="253"/>
                    </a:lnTo>
                    <a:lnTo>
                      <a:pt x="810" y="354"/>
                    </a:lnTo>
                    <a:lnTo>
                      <a:pt x="658" y="468"/>
                    </a:lnTo>
                    <a:lnTo>
                      <a:pt x="532" y="607"/>
                    </a:lnTo>
                    <a:lnTo>
                      <a:pt x="418" y="759"/>
                    </a:lnTo>
                    <a:lnTo>
                      <a:pt x="317" y="910"/>
                    </a:lnTo>
                    <a:lnTo>
                      <a:pt x="216" y="1087"/>
                    </a:lnTo>
                    <a:lnTo>
                      <a:pt x="140" y="1264"/>
                    </a:lnTo>
                    <a:lnTo>
                      <a:pt x="77" y="1454"/>
                    </a:lnTo>
                    <a:lnTo>
                      <a:pt x="39" y="1656"/>
                    </a:lnTo>
                    <a:lnTo>
                      <a:pt x="13" y="1859"/>
                    </a:lnTo>
                    <a:lnTo>
                      <a:pt x="1" y="2074"/>
                    </a:lnTo>
                    <a:lnTo>
                      <a:pt x="13" y="2288"/>
                    </a:lnTo>
                    <a:lnTo>
                      <a:pt x="39" y="2491"/>
                    </a:lnTo>
                    <a:lnTo>
                      <a:pt x="77" y="2693"/>
                    </a:lnTo>
                    <a:lnTo>
                      <a:pt x="140" y="2883"/>
                    </a:lnTo>
                    <a:lnTo>
                      <a:pt x="216" y="3072"/>
                    </a:lnTo>
                    <a:lnTo>
                      <a:pt x="317" y="3237"/>
                    </a:lnTo>
                    <a:lnTo>
                      <a:pt x="418" y="3401"/>
                    </a:lnTo>
                    <a:lnTo>
                      <a:pt x="532" y="3540"/>
                    </a:lnTo>
                    <a:lnTo>
                      <a:pt x="658" y="3679"/>
                    </a:lnTo>
                    <a:lnTo>
                      <a:pt x="810" y="3793"/>
                    </a:lnTo>
                    <a:lnTo>
                      <a:pt x="962" y="3907"/>
                    </a:lnTo>
                    <a:lnTo>
                      <a:pt x="1113" y="3995"/>
                    </a:lnTo>
                    <a:lnTo>
                      <a:pt x="1290" y="4058"/>
                    </a:lnTo>
                    <a:lnTo>
                      <a:pt x="1455" y="4109"/>
                    </a:lnTo>
                    <a:lnTo>
                      <a:pt x="1644" y="4147"/>
                    </a:lnTo>
                    <a:lnTo>
                      <a:pt x="1834" y="4160"/>
                    </a:lnTo>
                    <a:lnTo>
                      <a:pt x="2011" y="4147"/>
                    </a:lnTo>
                    <a:lnTo>
                      <a:pt x="2201" y="4109"/>
                    </a:lnTo>
                    <a:lnTo>
                      <a:pt x="2378" y="4058"/>
                    </a:lnTo>
                    <a:lnTo>
                      <a:pt x="2542" y="3995"/>
                    </a:lnTo>
                    <a:lnTo>
                      <a:pt x="2706" y="3907"/>
                    </a:lnTo>
                    <a:lnTo>
                      <a:pt x="2845" y="3793"/>
                    </a:lnTo>
                    <a:lnTo>
                      <a:pt x="2997" y="3679"/>
                    </a:lnTo>
                    <a:lnTo>
                      <a:pt x="3124" y="3540"/>
                    </a:lnTo>
                    <a:lnTo>
                      <a:pt x="3237" y="3401"/>
                    </a:lnTo>
                    <a:lnTo>
                      <a:pt x="3351" y="3237"/>
                    </a:lnTo>
                    <a:lnTo>
                      <a:pt x="3440" y="3072"/>
                    </a:lnTo>
                    <a:lnTo>
                      <a:pt x="3515" y="2883"/>
                    </a:lnTo>
                    <a:lnTo>
                      <a:pt x="3579" y="2693"/>
                    </a:lnTo>
                    <a:lnTo>
                      <a:pt x="3617" y="2491"/>
                    </a:lnTo>
                    <a:lnTo>
                      <a:pt x="3655" y="2288"/>
                    </a:lnTo>
                    <a:lnTo>
                      <a:pt x="3655" y="2074"/>
                    </a:lnTo>
                    <a:lnTo>
                      <a:pt x="3655" y="1859"/>
                    </a:lnTo>
                    <a:lnTo>
                      <a:pt x="3617" y="1656"/>
                    </a:lnTo>
                    <a:lnTo>
                      <a:pt x="3579" y="1454"/>
                    </a:lnTo>
                    <a:lnTo>
                      <a:pt x="3515" y="1264"/>
                    </a:lnTo>
                    <a:lnTo>
                      <a:pt x="3440" y="1087"/>
                    </a:lnTo>
                    <a:lnTo>
                      <a:pt x="3351" y="910"/>
                    </a:lnTo>
                    <a:lnTo>
                      <a:pt x="3237" y="759"/>
                    </a:lnTo>
                    <a:lnTo>
                      <a:pt x="3124" y="607"/>
                    </a:lnTo>
                    <a:lnTo>
                      <a:pt x="2997" y="468"/>
                    </a:lnTo>
                    <a:lnTo>
                      <a:pt x="2845" y="354"/>
                    </a:lnTo>
                    <a:lnTo>
                      <a:pt x="2706" y="253"/>
                    </a:lnTo>
                    <a:lnTo>
                      <a:pt x="2542" y="165"/>
                    </a:lnTo>
                    <a:lnTo>
                      <a:pt x="2378" y="89"/>
                    </a:lnTo>
                    <a:lnTo>
                      <a:pt x="2201" y="38"/>
                    </a:lnTo>
                    <a:lnTo>
                      <a:pt x="2011"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4305075" y="1484675"/>
                <a:ext cx="91700" cy="104000"/>
              </a:xfrm>
              <a:custGeom>
                <a:avLst/>
                <a:gdLst/>
                <a:ahLst/>
                <a:cxnLst/>
                <a:rect l="l" t="t" r="r" b="b"/>
                <a:pathLst>
                  <a:path w="3668" h="4160" extrusionOk="0">
                    <a:moveTo>
                      <a:pt x="1834" y="0"/>
                    </a:moveTo>
                    <a:lnTo>
                      <a:pt x="1644" y="13"/>
                    </a:lnTo>
                    <a:lnTo>
                      <a:pt x="1467" y="38"/>
                    </a:lnTo>
                    <a:lnTo>
                      <a:pt x="1290" y="89"/>
                    </a:lnTo>
                    <a:lnTo>
                      <a:pt x="1126" y="165"/>
                    </a:lnTo>
                    <a:lnTo>
                      <a:pt x="962" y="253"/>
                    </a:lnTo>
                    <a:lnTo>
                      <a:pt x="810" y="354"/>
                    </a:lnTo>
                    <a:lnTo>
                      <a:pt x="671" y="468"/>
                    </a:lnTo>
                    <a:lnTo>
                      <a:pt x="545" y="607"/>
                    </a:lnTo>
                    <a:lnTo>
                      <a:pt x="418" y="759"/>
                    </a:lnTo>
                    <a:lnTo>
                      <a:pt x="317" y="910"/>
                    </a:lnTo>
                    <a:lnTo>
                      <a:pt x="229" y="1087"/>
                    </a:lnTo>
                    <a:lnTo>
                      <a:pt x="153" y="1264"/>
                    </a:lnTo>
                    <a:lnTo>
                      <a:pt x="89" y="1454"/>
                    </a:lnTo>
                    <a:lnTo>
                      <a:pt x="39" y="1656"/>
                    </a:lnTo>
                    <a:lnTo>
                      <a:pt x="14" y="1859"/>
                    </a:lnTo>
                    <a:lnTo>
                      <a:pt x="1" y="2074"/>
                    </a:lnTo>
                    <a:lnTo>
                      <a:pt x="14" y="2288"/>
                    </a:lnTo>
                    <a:lnTo>
                      <a:pt x="39" y="2491"/>
                    </a:lnTo>
                    <a:lnTo>
                      <a:pt x="89" y="2693"/>
                    </a:lnTo>
                    <a:lnTo>
                      <a:pt x="153" y="2883"/>
                    </a:lnTo>
                    <a:lnTo>
                      <a:pt x="229" y="3072"/>
                    </a:lnTo>
                    <a:lnTo>
                      <a:pt x="317" y="3237"/>
                    </a:lnTo>
                    <a:lnTo>
                      <a:pt x="418" y="3401"/>
                    </a:lnTo>
                    <a:lnTo>
                      <a:pt x="545" y="3540"/>
                    </a:lnTo>
                    <a:lnTo>
                      <a:pt x="671" y="3679"/>
                    </a:lnTo>
                    <a:lnTo>
                      <a:pt x="810" y="3793"/>
                    </a:lnTo>
                    <a:lnTo>
                      <a:pt x="962" y="3907"/>
                    </a:lnTo>
                    <a:lnTo>
                      <a:pt x="1126" y="3995"/>
                    </a:lnTo>
                    <a:lnTo>
                      <a:pt x="1290" y="4058"/>
                    </a:lnTo>
                    <a:lnTo>
                      <a:pt x="1467" y="4109"/>
                    </a:lnTo>
                    <a:lnTo>
                      <a:pt x="1644" y="4147"/>
                    </a:lnTo>
                    <a:lnTo>
                      <a:pt x="1834" y="4160"/>
                    </a:lnTo>
                    <a:lnTo>
                      <a:pt x="2024" y="4147"/>
                    </a:lnTo>
                    <a:lnTo>
                      <a:pt x="2201" y="4109"/>
                    </a:lnTo>
                    <a:lnTo>
                      <a:pt x="2378" y="4058"/>
                    </a:lnTo>
                    <a:lnTo>
                      <a:pt x="2542" y="3995"/>
                    </a:lnTo>
                    <a:lnTo>
                      <a:pt x="2706" y="3907"/>
                    </a:lnTo>
                    <a:lnTo>
                      <a:pt x="2858" y="3793"/>
                    </a:lnTo>
                    <a:lnTo>
                      <a:pt x="2997" y="3679"/>
                    </a:lnTo>
                    <a:lnTo>
                      <a:pt x="3124" y="3540"/>
                    </a:lnTo>
                    <a:lnTo>
                      <a:pt x="3250" y="3401"/>
                    </a:lnTo>
                    <a:lnTo>
                      <a:pt x="3351" y="3237"/>
                    </a:lnTo>
                    <a:lnTo>
                      <a:pt x="3440" y="3072"/>
                    </a:lnTo>
                    <a:lnTo>
                      <a:pt x="3516" y="2883"/>
                    </a:lnTo>
                    <a:lnTo>
                      <a:pt x="3579" y="2693"/>
                    </a:lnTo>
                    <a:lnTo>
                      <a:pt x="3629" y="2491"/>
                    </a:lnTo>
                    <a:lnTo>
                      <a:pt x="3655" y="2288"/>
                    </a:lnTo>
                    <a:lnTo>
                      <a:pt x="3667" y="2074"/>
                    </a:lnTo>
                    <a:lnTo>
                      <a:pt x="3655" y="1859"/>
                    </a:lnTo>
                    <a:lnTo>
                      <a:pt x="3629" y="1656"/>
                    </a:lnTo>
                    <a:lnTo>
                      <a:pt x="3579" y="1454"/>
                    </a:lnTo>
                    <a:lnTo>
                      <a:pt x="3516" y="1264"/>
                    </a:lnTo>
                    <a:lnTo>
                      <a:pt x="3440" y="1087"/>
                    </a:lnTo>
                    <a:lnTo>
                      <a:pt x="3351" y="910"/>
                    </a:lnTo>
                    <a:lnTo>
                      <a:pt x="3250" y="759"/>
                    </a:lnTo>
                    <a:lnTo>
                      <a:pt x="3124" y="607"/>
                    </a:lnTo>
                    <a:lnTo>
                      <a:pt x="2997" y="468"/>
                    </a:lnTo>
                    <a:lnTo>
                      <a:pt x="2858" y="354"/>
                    </a:lnTo>
                    <a:lnTo>
                      <a:pt x="2706" y="253"/>
                    </a:lnTo>
                    <a:lnTo>
                      <a:pt x="2542" y="165"/>
                    </a:lnTo>
                    <a:lnTo>
                      <a:pt x="2378" y="89"/>
                    </a:lnTo>
                    <a:lnTo>
                      <a:pt x="2201" y="38"/>
                    </a:lnTo>
                    <a:lnTo>
                      <a:pt x="2024"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5048150" y="2501750"/>
                <a:ext cx="891950" cy="605300"/>
              </a:xfrm>
              <a:custGeom>
                <a:avLst/>
                <a:gdLst/>
                <a:ahLst/>
                <a:cxnLst/>
                <a:rect l="l" t="t" r="r" b="b"/>
                <a:pathLst>
                  <a:path w="35678" h="24212" extrusionOk="0">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4837325" y="2067800"/>
                <a:ext cx="361600" cy="713375"/>
              </a:xfrm>
              <a:custGeom>
                <a:avLst/>
                <a:gdLst/>
                <a:ahLst/>
                <a:cxnLst/>
                <a:rect l="l" t="t" r="r" b="b"/>
                <a:pathLst>
                  <a:path w="14464" h="28535" extrusionOk="0">
                    <a:moveTo>
                      <a:pt x="3819" y="1"/>
                    </a:moveTo>
                    <a:lnTo>
                      <a:pt x="1" y="1505"/>
                    </a:lnTo>
                    <a:lnTo>
                      <a:pt x="10646" y="28535"/>
                    </a:lnTo>
                    <a:lnTo>
                      <a:pt x="14464" y="27030"/>
                    </a:lnTo>
                    <a:lnTo>
                      <a:pt x="3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885050" y="2227425"/>
                <a:ext cx="530400" cy="1049975"/>
              </a:xfrm>
              <a:custGeom>
                <a:avLst/>
                <a:gdLst/>
                <a:ahLst/>
                <a:cxnLst/>
                <a:rect l="l" t="t" r="r" b="b"/>
                <a:pathLst>
                  <a:path w="21216" h="41999" extrusionOk="0">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758325" y="1951175"/>
                <a:ext cx="220325" cy="186825"/>
              </a:xfrm>
              <a:custGeom>
                <a:avLst/>
                <a:gdLst/>
                <a:ahLst/>
                <a:cxnLst/>
                <a:rect l="l" t="t" r="r" b="b"/>
                <a:pathLst>
                  <a:path w="8813" h="7473" extrusionOk="0">
                    <a:moveTo>
                      <a:pt x="6941" y="1"/>
                    </a:moveTo>
                    <a:lnTo>
                      <a:pt x="0" y="2731"/>
                    </a:lnTo>
                    <a:lnTo>
                      <a:pt x="1871" y="7472"/>
                    </a:lnTo>
                    <a:lnTo>
                      <a:pt x="8812" y="4741"/>
                    </a:lnTo>
                    <a:lnTo>
                      <a:pt x="6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709300" y="438500"/>
                <a:ext cx="1653350" cy="1653350"/>
              </a:xfrm>
              <a:custGeom>
                <a:avLst/>
                <a:gdLst/>
                <a:ahLst/>
                <a:cxnLst/>
                <a:rect l="l" t="t" r="r" b="b"/>
                <a:pathLst>
                  <a:path w="66134" h="66134" extrusionOk="0">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643300" y="2451825"/>
                <a:ext cx="580300" cy="1087600"/>
              </a:xfrm>
              <a:custGeom>
                <a:avLst/>
                <a:gdLst/>
                <a:ahLst/>
                <a:cxnLst/>
                <a:rect l="l" t="t" r="r" b="b"/>
                <a:pathLst>
                  <a:path w="23212" h="43504" extrusionOk="0">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662575" y="2069375"/>
                <a:ext cx="323050" cy="456125"/>
              </a:xfrm>
              <a:custGeom>
                <a:avLst/>
                <a:gdLst/>
                <a:ahLst/>
                <a:cxnLst/>
                <a:rect l="l" t="t" r="r" b="b"/>
                <a:pathLst>
                  <a:path w="12922" h="18245" extrusionOk="0">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632875" y="1969500"/>
                <a:ext cx="399825" cy="375525"/>
              </a:xfrm>
              <a:custGeom>
                <a:avLst/>
                <a:gdLst/>
                <a:ahLst/>
                <a:cxnLst/>
                <a:rect l="l" t="t" r="r" b="b"/>
                <a:pathLst>
                  <a:path w="15993" h="15021" extrusionOk="0">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816500" y="2368375"/>
                <a:ext cx="72075" cy="96750"/>
              </a:xfrm>
              <a:custGeom>
                <a:avLst/>
                <a:gdLst/>
                <a:ahLst/>
                <a:cxnLst/>
                <a:rect l="l" t="t" r="r" b="b"/>
                <a:pathLst>
                  <a:path w="2883" h="3870" extrusionOk="0">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805750" y="2429375"/>
                <a:ext cx="187775" cy="122350"/>
              </a:xfrm>
              <a:custGeom>
                <a:avLst/>
                <a:gdLst/>
                <a:ahLst/>
                <a:cxnLst/>
                <a:rect l="l" t="t" r="r" b="b"/>
                <a:pathLst>
                  <a:path w="7511" h="4894" extrusionOk="0">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643300" y="3539400"/>
                <a:ext cx="750025" cy="1660300"/>
              </a:xfrm>
              <a:custGeom>
                <a:avLst/>
                <a:gdLst/>
                <a:ahLst/>
                <a:cxnLst/>
                <a:rect l="l" t="t" r="r" b="b"/>
                <a:pathLst>
                  <a:path w="30001" h="66412" extrusionOk="0">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214425" y="5144675"/>
                <a:ext cx="156150" cy="91375"/>
              </a:xfrm>
              <a:custGeom>
                <a:avLst/>
                <a:gdLst/>
                <a:ahLst/>
                <a:cxnLst/>
                <a:rect l="l" t="t" r="r" b="b"/>
                <a:pathLst>
                  <a:path w="6246" h="3655" extrusionOk="0">
                    <a:moveTo>
                      <a:pt x="0" y="1"/>
                    </a:moveTo>
                    <a:lnTo>
                      <a:pt x="835" y="3654"/>
                    </a:lnTo>
                    <a:lnTo>
                      <a:pt x="6246" y="3654"/>
                    </a:lnTo>
                    <a:lnTo>
                      <a:pt x="5715"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018150" y="5236025"/>
                <a:ext cx="377700" cy="201675"/>
              </a:xfrm>
              <a:custGeom>
                <a:avLst/>
                <a:gdLst/>
                <a:ahLst/>
                <a:cxnLst/>
                <a:rect l="l" t="t" r="r" b="b"/>
                <a:pathLst>
                  <a:path w="15108" h="8067" extrusionOk="0">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812700" y="5144675"/>
                <a:ext cx="134975" cy="91375"/>
              </a:xfrm>
              <a:custGeom>
                <a:avLst/>
                <a:gdLst/>
                <a:ahLst/>
                <a:cxnLst/>
                <a:rect l="l" t="t" r="r" b="b"/>
                <a:pathLst>
                  <a:path w="5399" h="3655" extrusionOk="0">
                    <a:moveTo>
                      <a:pt x="1" y="1"/>
                    </a:moveTo>
                    <a:lnTo>
                      <a:pt x="1" y="3654"/>
                    </a:lnTo>
                    <a:lnTo>
                      <a:pt x="5399" y="3654"/>
                    </a:lnTo>
                    <a:lnTo>
                      <a:pt x="5399"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595575" y="5236025"/>
                <a:ext cx="377400" cy="201675"/>
              </a:xfrm>
              <a:custGeom>
                <a:avLst/>
                <a:gdLst/>
                <a:ahLst/>
                <a:cxnLst/>
                <a:rect l="l" t="t" r="r" b="b"/>
                <a:pathLst>
                  <a:path w="15096" h="8067" extrusionOk="0">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240325" y="2525475"/>
                <a:ext cx="939975" cy="644150"/>
              </a:xfrm>
              <a:custGeom>
                <a:avLst/>
                <a:gdLst/>
                <a:ahLst/>
                <a:cxnLst/>
                <a:rect l="l" t="t" r="r" b="b"/>
                <a:pathLst>
                  <a:path w="37599" h="25766" extrusionOk="0">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042450" y="2808650"/>
                <a:ext cx="214000" cy="231075"/>
              </a:xfrm>
              <a:custGeom>
                <a:avLst/>
                <a:gdLst/>
                <a:ahLst/>
                <a:cxnLst/>
                <a:rect l="l" t="t" r="r" b="b"/>
                <a:pathLst>
                  <a:path w="8560" h="9243" extrusionOk="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4988425" y="2625650"/>
                <a:ext cx="141300" cy="203575"/>
              </a:xfrm>
              <a:custGeom>
                <a:avLst/>
                <a:gdLst/>
                <a:ahLst/>
                <a:cxnLst/>
                <a:rect l="l" t="t" r="r" b="b"/>
                <a:pathLst>
                  <a:path w="5652" h="8143" extrusionOk="0">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1625200" y="4389300"/>
                <a:ext cx="81250" cy="1087575"/>
              </a:xfrm>
              <a:custGeom>
                <a:avLst/>
                <a:gdLst/>
                <a:ahLst/>
                <a:cxnLst/>
                <a:rect l="l" t="t" r="r" b="b"/>
                <a:pathLst>
                  <a:path w="3250" h="43503" extrusionOk="0">
                    <a:moveTo>
                      <a:pt x="0" y="0"/>
                    </a:moveTo>
                    <a:lnTo>
                      <a:pt x="0" y="43503"/>
                    </a:lnTo>
                    <a:lnTo>
                      <a:pt x="3249" y="43503"/>
                    </a:lnTo>
                    <a:lnTo>
                      <a:pt x="3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224125" y="4187650"/>
                <a:ext cx="869825" cy="262025"/>
              </a:xfrm>
              <a:custGeom>
                <a:avLst/>
                <a:gdLst/>
                <a:ahLst/>
                <a:cxnLst/>
                <a:rect l="l" t="t" r="r" b="b"/>
                <a:pathLst>
                  <a:path w="34793" h="10481" extrusionOk="0">
                    <a:moveTo>
                      <a:pt x="3262" y="0"/>
                    </a:moveTo>
                    <a:lnTo>
                      <a:pt x="3097" y="13"/>
                    </a:lnTo>
                    <a:lnTo>
                      <a:pt x="2933" y="25"/>
                    </a:lnTo>
                    <a:lnTo>
                      <a:pt x="2769" y="38"/>
                    </a:lnTo>
                    <a:lnTo>
                      <a:pt x="2604" y="76"/>
                    </a:lnTo>
                    <a:lnTo>
                      <a:pt x="2453" y="114"/>
                    </a:lnTo>
                    <a:lnTo>
                      <a:pt x="2288" y="152"/>
                    </a:lnTo>
                    <a:lnTo>
                      <a:pt x="2137" y="202"/>
                    </a:lnTo>
                    <a:lnTo>
                      <a:pt x="1998" y="266"/>
                    </a:lnTo>
                    <a:lnTo>
                      <a:pt x="1846" y="329"/>
                    </a:lnTo>
                    <a:lnTo>
                      <a:pt x="1707" y="405"/>
                    </a:lnTo>
                    <a:lnTo>
                      <a:pt x="1568" y="481"/>
                    </a:lnTo>
                    <a:lnTo>
                      <a:pt x="1441" y="556"/>
                    </a:lnTo>
                    <a:lnTo>
                      <a:pt x="1188" y="746"/>
                    </a:lnTo>
                    <a:lnTo>
                      <a:pt x="961" y="961"/>
                    </a:lnTo>
                    <a:lnTo>
                      <a:pt x="746" y="1189"/>
                    </a:lnTo>
                    <a:lnTo>
                      <a:pt x="556" y="1441"/>
                    </a:lnTo>
                    <a:lnTo>
                      <a:pt x="468" y="1580"/>
                    </a:lnTo>
                    <a:lnTo>
                      <a:pt x="392" y="1719"/>
                    </a:lnTo>
                    <a:lnTo>
                      <a:pt x="316" y="1859"/>
                    </a:lnTo>
                    <a:lnTo>
                      <a:pt x="253" y="1998"/>
                    </a:lnTo>
                    <a:lnTo>
                      <a:pt x="202" y="2149"/>
                    </a:lnTo>
                    <a:lnTo>
                      <a:pt x="152" y="2301"/>
                    </a:lnTo>
                    <a:lnTo>
                      <a:pt x="101" y="2453"/>
                    </a:lnTo>
                    <a:lnTo>
                      <a:pt x="63" y="2617"/>
                    </a:lnTo>
                    <a:lnTo>
                      <a:pt x="38" y="2769"/>
                    </a:lnTo>
                    <a:lnTo>
                      <a:pt x="13" y="2933"/>
                    </a:lnTo>
                    <a:lnTo>
                      <a:pt x="0" y="3098"/>
                    </a:lnTo>
                    <a:lnTo>
                      <a:pt x="0" y="3275"/>
                    </a:lnTo>
                    <a:lnTo>
                      <a:pt x="0" y="7219"/>
                    </a:lnTo>
                    <a:lnTo>
                      <a:pt x="0" y="7383"/>
                    </a:lnTo>
                    <a:lnTo>
                      <a:pt x="13" y="7548"/>
                    </a:lnTo>
                    <a:lnTo>
                      <a:pt x="38" y="7712"/>
                    </a:lnTo>
                    <a:lnTo>
                      <a:pt x="63" y="7876"/>
                    </a:lnTo>
                    <a:lnTo>
                      <a:pt x="101" y="8028"/>
                    </a:lnTo>
                    <a:lnTo>
                      <a:pt x="152" y="8180"/>
                    </a:lnTo>
                    <a:lnTo>
                      <a:pt x="202" y="8332"/>
                    </a:lnTo>
                    <a:lnTo>
                      <a:pt x="253" y="8483"/>
                    </a:lnTo>
                    <a:lnTo>
                      <a:pt x="316" y="8635"/>
                    </a:lnTo>
                    <a:lnTo>
                      <a:pt x="392" y="8774"/>
                    </a:lnTo>
                    <a:lnTo>
                      <a:pt x="468" y="8913"/>
                    </a:lnTo>
                    <a:lnTo>
                      <a:pt x="556" y="9040"/>
                    </a:lnTo>
                    <a:lnTo>
                      <a:pt x="746" y="9292"/>
                    </a:lnTo>
                    <a:lnTo>
                      <a:pt x="961" y="9520"/>
                    </a:lnTo>
                    <a:lnTo>
                      <a:pt x="1188" y="9735"/>
                    </a:lnTo>
                    <a:lnTo>
                      <a:pt x="1441" y="9925"/>
                    </a:lnTo>
                    <a:lnTo>
                      <a:pt x="1568" y="10000"/>
                    </a:lnTo>
                    <a:lnTo>
                      <a:pt x="1707" y="10089"/>
                    </a:lnTo>
                    <a:lnTo>
                      <a:pt x="1846" y="10152"/>
                    </a:lnTo>
                    <a:lnTo>
                      <a:pt x="1998" y="10228"/>
                    </a:lnTo>
                    <a:lnTo>
                      <a:pt x="2137" y="10278"/>
                    </a:lnTo>
                    <a:lnTo>
                      <a:pt x="2288" y="10329"/>
                    </a:lnTo>
                    <a:lnTo>
                      <a:pt x="2453" y="10380"/>
                    </a:lnTo>
                    <a:lnTo>
                      <a:pt x="2604" y="10418"/>
                    </a:lnTo>
                    <a:lnTo>
                      <a:pt x="2769" y="10443"/>
                    </a:lnTo>
                    <a:lnTo>
                      <a:pt x="2933" y="10468"/>
                    </a:lnTo>
                    <a:lnTo>
                      <a:pt x="3097" y="10481"/>
                    </a:lnTo>
                    <a:lnTo>
                      <a:pt x="31695" y="10481"/>
                    </a:lnTo>
                    <a:lnTo>
                      <a:pt x="31859" y="10468"/>
                    </a:lnTo>
                    <a:lnTo>
                      <a:pt x="32023" y="10443"/>
                    </a:lnTo>
                    <a:lnTo>
                      <a:pt x="32175" y="10418"/>
                    </a:lnTo>
                    <a:lnTo>
                      <a:pt x="32339" y="10380"/>
                    </a:lnTo>
                    <a:lnTo>
                      <a:pt x="32491" y="10329"/>
                    </a:lnTo>
                    <a:lnTo>
                      <a:pt x="32643" y="10278"/>
                    </a:lnTo>
                    <a:lnTo>
                      <a:pt x="32795" y="10228"/>
                    </a:lnTo>
                    <a:lnTo>
                      <a:pt x="32934" y="10152"/>
                    </a:lnTo>
                    <a:lnTo>
                      <a:pt x="33073" y="10089"/>
                    </a:lnTo>
                    <a:lnTo>
                      <a:pt x="33212" y="10000"/>
                    </a:lnTo>
                    <a:lnTo>
                      <a:pt x="33351" y="9925"/>
                    </a:lnTo>
                    <a:lnTo>
                      <a:pt x="33604" y="9735"/>
                    </a:lnTo>
                    <a:lnTo>
                      <a:pt x="33831" y="9520"/>
                    </a:lnTo>
                    <a:lnTo>
                      <a:pt x="34046" y="9292"/>
                    </a:lnTo>
                    <a:lnTo>
                      <a:pt x="34236" y="9040"/>
                    </a:lnTo>
                    <a:lnTo>
                      <a:pt x="34312" y="8913"/>
                    </a:lnTo>
                    <a:lnTo>
                      <a:pt x="34388" y="8774"/>
                    </a:lnTo>
                    <a:lnTo>
                      <a:pt x="34463" y="8635"/>
                    </a:lnTo>
                    <a:lnTo>
                      <a:pt x="34527" y="8483"/>
                    </a:lnTo>
                    <a:lnTo>
                      <a:pt x="34590" y="8332"/>
                    </a:lnTo>
                    <a:lnTo>
                      <a:pt x="34640" y="8180"/>
                    </a:lnTo>
                    <a:lnTo>
                      <a:pt x="34691" y="8028"/>
                    </a:lnTo>
                    <a:lnTo>
                      <a:pt x="34716" y="7876"/>
                    </a:lnTo>
                    <a:lnTo>
                      <a:pt x="34754" y="7712"/>
                    </a:lnTo>
                    <a:lnTo>
                      <a:pt x="34767" y="7548"/>
                    </a:lnTo>
                    <a:lnTo>
                      <a:pt x="34779" y="7383"/>
                    </a:lnTo>
                    <a:lnTo>
                      <a:pt x="34792" y="7219"/>
                    </a:lnTo>
                    <a:lnTo>
                      <a:pt x="34792" y="3275"/>
                    </a:lnTo>
                    <a:lnTo>
                      <a:pt x="34779" y="3098"/>
                    </a:lnTo>
                    <a:lnTo>
                      <a:pt x="34767" y="2933"/>
                    </a:lnTo>
                    <a:lnTo>
                      <a:pt x="34754" y="2769"/>
                    </a:lnTo>
                    <a:lnTo>
                      <a:pt x="34716" y="2617"/>
                    </a:lnTo>
                    <a:lnTo>
                      <a:pt x="34691" y="2453"/>
                    </a:lnTo>
                    <a:lnTo>
                      <a:pt x="34640" y="2301"/>
                    </a:lnTo>
                    <a:lnTo>
                      <a:pt x="34590" y="2149"/>
                    </a:lnTo>
                    <a:lnTo>
                      <a:pt x="34527" y="1998"/>
                    </a:lnTo>
                    <a:lnTo>
                      <a:pt x="34463" y="1859"/>
                    </a:lnTo>
                    <a:lnTo>
                      <a:pt x="34388" y="1719"/>
                    </a:lnTo>
                    <a:lnTo>
                      <a:pt x="34312" y="1580"/>
                    </a:lnTo>
                    <a:lnTo>
                      <a:pt x="34236" y="1441"/>
                    </a:lnTo>
                    <a:lnTo>
                      <a:pt x="34046" y="1189"/>
                    </a:lnTo>
                    <a:lnTo>
                      <a:pt x="33831" y="961"/>
                    </a:lnTo>
                    <a:lnTo>
                      <a:pt x="33604" y="746"/>
                    </a:lnTo>
                    <a:lnTo>
                      <a:pt x="33351" y="556"/>
                    </a:lnTo>
                    <a:lnTo>
                      <a:pt x="33212" y="481"/>
                    </a:lnTo>
                    <a:lnTo>
                      <a:pt x="33073" y="405"/>
                    </a:lnTo>
                    <a:lnTo>
                      <a:pt x="32934" y="329"/>
                    </a:lnTo>
                    <a:lnTo>
                      <a:pt x="32795" y="266"/>
                    </a:lnTo>
                    <a:lnTo>
                      <a:pt x="32643" y="202"/>
                    </a:lnTo>
                    <a:lnTo>
                      <a:pt x="32491" y="152"/>
                    </a:lnTo>
                    <a:lnTo>
                      <a:pt x="32339" y="114"/>
                    </a:lnTo>
                    <a:lnTo>
                      <a:pt x="32175" y="76"/>
                    </a:lnTo>
                    <a:lnTo>
                      <a:pt x="32023" y="38"/>
                    </a:lnTo>
                    <a:lnTo>
                      <a:pt x="31859" y="25"/>
                    </a:lnTo>
                    <a:lnTo>
                      <a:pt x="31695" y="13"/>
                    </a:lnTo>
                    <a:lnTo>
                      <a:pt x="315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1673875" y="2937925"/>
                <a:ext cx="690625" cy="940625"/>
              </a:xfrm>
              <a:custGeom>
                <a:avLst/>
                <a:gdLst/>
                <a:ahLst/>
                <a:cxnLst/>
                <a:rect l="l" t="t" r="r" b="b"/>
                <a:pathLst>
                  <a:path w="27625" h="37625" extrusionOk="0">
                    <a:moveTo>
                      <a:pt x="2946" y="1"/>
                    </a:moveTo>
                    <a:lnTo>
                      <a:pt x="2744" y="13"/>
                    </a:lnTo>
                    <a:lnTo>
                      <a:pt x="2541" y="38"/>
                    </a:lnTo>
                    <a:lnTo>
                      <a:pt x="2339" y="64"/>
                    </a:lnTo>
                    <a:lnTo>
                      <a:pt x="2149" y="114"/>
                    </a:lnTo>
                    <a:lnTo>
                      <a:pt x="1947" y="178"/>
                    </a:lnTo>
                    <a:lnTo>
                      <a:pt x="1758" y="253"/>
                    </a:lnTo>
                    <a:lnTo>
                      <a:pt x="1581" y="355"/>
                    </a:lnTo>
                    <a:lnTo>
                      <a:pt x="1391" y="456"/>
                    </a:lnTo>
                    <a:lnTo>
                      <a:pt x="1214" y="569"/>
                    </a:lnTo>
                    <a:lnTo>
                      <a:pt x="1037" y="709"/>
                    </a:lnTo>
                    <a:lnTo>
                      <a:pt x="873" y="848"/>
                    </a:lnTo>
                    <a:lnTo>
                      <a:pt x="708" y="999"/>
                    </a:lnTo>
                    <a:lnTo>
                      <a:pt x="557" y="1176"/>
                    </a:lnTo>
                    <a:lnTo>
                      <a:pt x="405" y="1353"/>
                    </a:lnTo>
                    <a:lnTo>
                      <a:pt x="266" y="1556"/>
                    </a:lnTo>
                    <a:lnTo>
                      <a:pt x="127" y="1758"/>
                    </a:lnTo>
                    <a:lnTo>
                      <a:pt x="0" y="1973"/>
                    </a:lnTo>
                    <a:lnTo>
                      <a:pt x="63" y="6183"/>
                    </a:lnTo>
                    <a:lnTo>
                      <a:pt x="152" y="10519"/>
                    </a:lnTo>
                    <a:lnTo>
                      <a:pt x="253" y="15551"/>
                    </a:lnTo>
                    <a:lnTo>
                      <a:pt x="380" y="20646"/>
                    </a:lnTo>
                    <a:lnTo>
                      <a:pt x="443" y="23023"/>
                    </a:lnTo>
                    <a:lnTo>
                      <a:pt x="506" y="25197"/>
                    </a:lnTo>
                    <a:lnTo>
                      <a:pt x="569" y="27093"/>
                    </a:lnTo>
                    <a:lnTo>
                      <a:pt x="645" y="28623"/>
                    </a:lnTo>
                    <a:lnTo>
                      <a:pt x="708" y="29710"/>
                    </a:lnTo>
                    <a:lnTo>
                      <a:pt x="734" y="30064"/>
                    </a:lnTo>
                    <a:lnTo>
                      <a:pt x="771" y="30279"/>
                    </a:lnTo>
                    <a:lnTo>
                      <a:pt x="809" y="30355"/>
                    </a:lnTo>
                    <a:lnTo>
                      <a:pt x="873" y="30444"/>
                    </a:lnTo>
                    <a:lnTo>
                      <a:pt x="961" y="30520"/>
                    </a:lnTo>
                    <a:lnTo>
                      <a:pt x="1088" y="30621"/>
                    </a:lnTo>
                    <a:lnTo>
                      <a:pt x="1239" y="30722"/>
                    </a:lnTo>
                    <a:lnTo>
                      <a:pt x="1416" y="30823"/>
                    </a:lnTo>
                    <a:lnTo>
                      <a:pt x="1859" y="31038"/>
                    </a:lnTo>
                    <a:lnTo>
                      <a:pt x="2390" y="31278"/>
                    </a:lnTo>
                    <a:lnTo>
                      <a:pt x="3009" y="31531"/>
                    </a:lnTo>
                    <a:lnTo>
                      <a:pt x="3717" y="31797"/>
                    </a:lnTo>
                    <a:lnTo>
                      <a:pt x="4488" y="32087"/>
                    </a:lnTo>
                    <a:lnTo>
                      <a:pt x="5323" y="32378"/>
                    </a:lnTo>
                    <a:lnTo>
                      <a:pt x="6220" y="32669"/>
                    </a:lnTo>
                    <a:lnTo>
                      <a:pt x="7169" y="32972"/>
                    </a:lnTo>
                    <a:lnTo>
                      <a:pt x="8155" y="33288"/>
                    </a:lnTo>
                    <a:lnTo>
                      <a:pt x="10215" y="33908"/>
                    </a:lnTo>
                    <a:lnTo>
                      <a:pt x="12327" y="34540"/>
                    </a:lnTo>
                    <a:lnTo>
                      <a:pt x="14438" y="35134"/>
                    </a:lnTo>
                    <a:lnTo>
                      <a:pt x="16486" y="35703"/>
                    </a:lnTo>
                    <a:lnTo>
                      <a:pt x="18395" y="36234"/>
                    </a:lnTo>
                    <a:lnTo>
                      <a:pt x="20102" y="36689"/>
                    </a:lnTo>
                    <a:lnTo>
                      <a:pt x="22656" y="37372"/>
                    </a:lnTo>
                    <a:lnTo>
                      <a:pt x="23629" y="37625"/>
                    </a:lnTo>
                    <a:lnTo>
                      <a:pt x="27624" y="32467"/>
                    </a:lnTo>
                    <a:lnTo>
                      <a:pt x="8698" y="25450"/>
                    </a:lnTo>
                    <a:lnTo>
                      <a:pt x="8673" y="24527"/>
                    </a:lnTo>
                    <a:lnTo>
                      <a:pt x="8585" y="22100"/>
                    </a:lnTo>
                    <a:lnTo>
                      <a:pt x="8521" y="20456"/>
                    </a:lnTo>
                    <a:lnTo>
                      <a:pt x="8433" y="18610"/>
                    </a:lnTo>
                    <a:lnTo>
                      <a:pt x="8319" y="16613"/>
                    </a:lnTo>
                    <a:lnTo>
                      <a:pt x="8180" y="14527"/>
                    </a:lnTo>
                    <a:lnTo>
                      <a:pt x="8028" y="12415"/>
                    </a:lnTo>
                    <a:lnTo>
                      <a:pt x="7940" y="11366"/>
                    </a:lnTo>
                    <a:lnTo>
                      <a:pt x="7839" y="10329"/>
                    </a:lnTo>
                    <a:lnTo>
                      <a:pt x="7737" y="9318"/>
                    </a:lnTo>
                    <a:lnTo>
                      <a:pt x="7624" y="8345"/>
                    </a:lnTo>
                    <a:lnTo>
                      <a:pt x="7510" y="7396"/>
                    </a:lnTo>
                    <a:lnTo>
                      <a:pt x="7383" y="6499"/>
                    </a:lnTo>
                    <a:lnTo>
                      <a:pt x="7244" y="5639"/>
                    </a:lnTo>
                    <a:lnTo>
                      <a:pt x="7105" y="4855"/>
                    </a:lnTo>
                    <a:lnTo>
                      <a:pt x="6954" y="4122"/>
                    </a:lnTo>
                    <a:lnTo>
                      <a:pt x="6802" y="3465"/>
                    </a:lnTo>
                    <a:lnTo>
                      <a:pt x="6713" y="3174"/>
                    </a:lnTo>
                    <a:lnTo>
                      <a:pt x="6625" y="2896"/>
                    </a:lnTo>
                    <a:lnTo>
                      <a:pt x="6549" y="2643"/>
                    </a:lnTo>
                    <a:lnTo>
                      <a:pt x="6448" y="2415"/>
                    </a:lnTo>
                    <a:lnTo>
                      <a:pt x="6359" y="2200"/>
                    </a:lnTo>
                    <a:lnTo>
                      <a:pt x="6271" y="2023"/>
                    </a:lnTo>
                    <a:lnTo>
                      <a:pt x="6170" y="1859"/>
                    </a:lnTo>
                    <a:lnTo>
                      <a:pt x="6069" y="1733"/>
                    </a:lnTo>
                    <a:lnTo>
                      <a:pt x="5879" y="1505"/>
                    </a:lnTo>
                    <a:lnTo>
                      <a:pt x="5664" y="1290"/>
                    </a:lnTo>
                    <a:lnTo>
                      <a:pt x="5462" y="1100"/>
                    </a:lnTo>
                    <a:lnTo>
                      <a:pt x="5260" y="923"/>
                    </a:lnTo>
                    <a:lnTo>
                      <a:pt x="5045" y="759"/>
                    </a:lnTo>
                    <a:lnTo>
                      <a:pt x="4842" y="620"/>
                    </a:lnTo>
                    <a:lnTo>
                      <a:pt x="4627" y="494"/>
                    </a:lnTo>
                    <a:lnTo>
                      <a:pt x="4412" y="380"/>
                    </a:lnTo>
                    <a:lnTo>
                      <a:pt x="4210" y="279"/>
                    </a:lnTo>
                    <a:lnTo>
                      <a:pt x="3995" y="190"/>
                    </a:lnTo>
                    <a:lnTo>
                      <a:pt x="3780" y="127"/>
                    </a:lnTo>
                    <a:lnTo>
                      <a:pt x="3565" y="76"/>
                    </a:lnTo>
                    <a:lnTo>
                      <a:pt x="3363" y="38"/>
                    </a:lnTo>
                    <a:lnTo>
                      <a:pt x="3148" y="13"/>
                    </a:lnTo>
                    <a:lnTo>
                      <a:pt x="29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371425" y="5160175"/>
                <a:ext cx="279725" cy="165950"/>
              </a:xfrm>
              <a:custGeom>
                <a:avLst/>
                <a:gdLst/>
                <a:ahLst/>
                <a:cxnLst/>
                <a:rect l="l" t="t" r="r" b="b"/>
                <a:pathLst>
                  <a:path w="11189" h="6638" extrusionOk="0">
                    <a:moveTo>
                      <a:pt x="3464" y="0"/>
                    </a:moveTo>
                    <a:lnTo>
                      <a:pt x="3060" y="25"/>
                    </a:lnTo>
                    <a:lnTo>
                      <a:pt x="2668" y="76"/>
                    </a:lnTo>
                    <a:lnTo>
                      <a:pt x="2289" y="139"/>
                    </a:lnTo>
                    <a:lnTo>
                      <a:pt x="1935" y="215"/>
                    </a:lnTo>
                    <a:lnTo>
                      <a:pt x="1606" y="278"/>
                    </a:lnTo>
                    <a:lnTo>
                      <a:pt x="1328" y="354"/>
                    </a:lnTo>
                    <a:lnTo>
                      <a:pt x="923" y="481"/>
                    </a:lnTo>
                    <a:lnTo>
                      <a:pt x="771" y="519"/>
                    </a:lnTo>
                    <a:lnTo>
                      <a:pt x="0" y="5222"/>
                    </a:lnTo>
                    <a:lnTo>
                      <a:pt x="291" y="5259"/>
                    </a:lnTo>
                    <a:lnTo>
                      <a:pt x="620" y="5310"/>
                    </a:lnTo>
                    <a:lnTo>
                      <a:pt x="1037" y="5373"/>
                    </a:lnTo>
                    <a:lnTo>
                      <a:pt x="1530" y="5487"/>
                    </a:lnTo>
                    <a:lnTo>
                      <a:pt x="2061" y="5613"/>
                    </a:lnTo>
                    <a:lnTo>
                      <a:pt x="2326" y="5689"/>
                    </a:lnTo>
                    <a:lnTo>
                      <a:pt x="2605" y="5778"/>
                    </a:lnTo>
                    <a:lnTo>
                      <a:pt x="2883" y="5879"/>
                    </a:lnTo>
                    <a:lnTo>
                      <a:pt x="3161" y="5993"/>
                    </a:lnTo>
                    <a:lnTo>
                      <a:pt x="3313" y="6043"/>
                    </a:lnTo>
                    <a:lnTo>
                      <a:pt x="3490" y="6094"/>
                    </a:lnTo>
                    <a:lnTo>
                      <a:pt x="3932" y="6208"/>
                    </a:lnTo>
                    <a:lnTo>
                      <a:pt x="4463" y="6309"/>
                    </a:lnTo>
                    <a:lnTo>
                      <a:pt x="5057" y="6397"/>
                    </a:lnTo>
                    <a:lnTo>
                      <a:pt x="5715" y="6473"/>
                    </a:lnTo>
                    <a:lnTo>
                      <a:pt x="6410" y="6536"/>
                    </a:lnTo>
                    <a:lnTo>
                      <a:pt x="7105" y="6600"/>
                    </a:lnTo>
                    <a:lnTo>
                      <a:pt x="7813" y="6625"/>
                    </a:lnTo>
                    <a:lnTo>
                      <a:pt x="8496" y="6638"/>
                    </a:lnTo>
                    <a:lnTo>
                      <a:pt x="9141" y="6638"/>
                    </a:lnTo>
                    <a:lnTo>
                      <a:pt x="9735" y="6600"/>
                    </a:lnTo>
                    <a:lnTo>
                      <a:pt x="10000" y="6574"/>
                    </a:lnTo>
                    <a:lnTo>
                      <a:pt x="10241" y="6536"/>
                    </a:lnTo>
                    <a:lnTo>
                      <a:pt x="10468" y="6498"/>
                    </a:lnTo>
                    <a:lnTo>
                      <a:pt x="10658" y="6448"/>
                    </a:lnTo>
                    <a:lnTo>
                      <a:pt x="10835" y="6397"/>
                    </a:lnTo>
                    <a:lnTo>
                      <a:pt x="10974" y="6334"/>
                    </a:lnTo>
                    <a:lnTo>
                      <a:pt x="11075" y="6258"/>
                    </a:lnTo>
                    <a:lnTo>
                      <a:pt x="11126" y="6220"/>
                    </a:lnTo>
                    <a:lnTo>
                      <a:pt x="11151" y="6182"/>
                    </a:lnTo>
                    <a:lnTo>
                      <a:pt x="11176" y="6132"/>
                    </a:lnTo>
                    <a:lnTo>
                      <a:pt x="11189" y="6081"/>
                    </a:lnTo>
                    <a:lnTo>
                      <a:pt x="11189" y="6043"/>
                    </a:lnTo>
                    <a:lnTo>
                      <a:pt x="11189" y="5993"/>
                    </a:lnTo>
                    <a:lnTo>
                      <a:pt x="11151" y="5879"/>
                    </a:lnTo>
                    <a:lnTo>
                      <a:pt x="11075" y="5740"/>
                    </a:lnTo>
                    <a:lnTo>
                      <a:pt x="10987" y="5601"/>
                    </a:lnTo>
                    <a:lnTo>
                      <a:pt x="10873" y="5436"/>
                    </a:lnTo>
                    <a:lnTo>
                      <a:pt x="10734" y="5259"/>
                    </a:lnTo>
                    <a:lnTo>
                      <a:pt x="10569" y="5070"/>
                    </a:lnTo>
                    <a:lnTo>
                      <a:pt x="10203" y="4665"/>
                    </a:lnTo>
                    <a:lnTo>
                      <a:pt x="9773" y="4223"/>
                    </a:lnTo>
                    <a:lnTo>
                      <a:pt x="9305" y="3768"/>
                    </a:lnTo>
                    <a:lnTo>
                      <a:pt x="8812" y="3300"/>
                    </a:lnTo>
                    <a:lnTo>
                      <a:pt x="8306" y="2845"/>
                    </a:lnTo>
                    <a:lnTo>
                      <a:pt x="7308" y="1960"/>
                    </a:lnTo>
                    <a:lnTo>
                      <a:pt x="6448" y="1227"/>
                    </a:lnTo>
                    <a:lnTo>
                      <a:pt x="5613" y="519"/>
                    </a:lnTo>
                    <a:lnTo>
                      <a:pt x="5474" y="417"/>
                    </a:lnTo>
                    <a:lnTo>
                      <a:pt x="5323" y="329"/>
                    </a:lnTo>
                    <a:lnTo>
                      <a:pt x="5171" y="253"/>
                    </a:lnTo>
                    <a:lnTo>
                      <a:pt x="5007" y="177"/>
                    </a:lnTo>
                    <a:lnTo>
                      <a:pt x="4830" y="127"/>
                    </a:lnTo>
                    <a:lnTo>
                      <a:pt x="4640" y="76"/>
                    </a:lnTo>
                    <a:lnTo>
                      <a:pt x="4450" y="51"/>
                    </a:lnTo>
                    <a:lnTo>
                      <a:pt x="4261" y="25"/>
                    </a:lnTo>
                    <a:lnTo>
                      <a:pt x="4071"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362875" y="5220525"/>
                <a:ext cx="470325" cy="230450"/>
              </a:xfrm>
              <a:custGeom>
                <a:avLst/>
                <a:gdLst/>
                <a:ahLst/>
                <a:cxnLst/>
                <a:rect l="l" t="t" r="r" b="b"/>
                <a:pathLst>
                  <a:path w="18813" h="9218" extrusionOk="0">
                    <a:moveTo>
                      <a:pt x="797" y="1"/>
                    </a:moveTo>
                    <a:lnTo>
                      <a:pt x="342" y="899"/>
                    </a:lnTo>
                    <a:lnTo>
                      <a:pt x="317" y="974"/>
                    </a:lnTo>
                    <a:lnTo>
                      <a:pt x="241" y="1177"/>
                    </a:lnTo>
                    <a:lnTo>
                      <a:pt x="191" y="1341"/>
                    </a:lnTo>
                    <a:lnTo>
                      <a:pt x="140" y="1531"/>
                    </a:lnTo>
                    <a:lnTo>
                      <a:pt x="102" y="1758"/>
                    </a:lnTo>
                    <a:lnTo>
                      <a:pt x="51" y="2011"/>
                    </a:lnTo>
                    <a:lnTo>
                      <a:pt x="26" y="2314"/>
                    </a:lnTo>
                    <a:lnTo>
                      <a:pt x="14" y="2643"/>
                    </a:lnTo>
                    <a:lnTo>
                      <a:pt x="1" y="3010"/>
                    </a:lnTo>
                    <a:lnTo>
                      <a:pt x="26" y="3402"/>
                    </a:lnTo>
                    <a:lnTo>
                      <a:pt x="64" y="3844"/>
                    </a:lnTo>
                    <a:lnTo>
                      <a:pt x="127" y="4312"/>
                    </a:lnTo>
                    <a:lnTo>
                      <a:pt x="216" y="4818"/>
                    </a:lnTo>
                    <a:lnTo>
                      <a:pt x="342" y="5361"/>
                    </a:lnTo>
                    <a:lnTo>
                      <a:pt x="494" y="5905"/>
                    </a:lnTo>
                    <a:lnTo>
                      <a:pt x="633" y="6385"/>
                    </a:lnTo>
                    <a:lnTo>
                      <a:pt x="759" y="6828"/>
                    </a:lnTo>
                    <a:lnTo>
                      <a:pt x="898" y="7220"/>
                    </a:lnTo>
                    <a:lnTo>
                      <a:pt x="1025" y="7574"/>
                    </a:lnTo>
                    <a:lnTo>
                      <a:pt x="1139" y="7890"/>
                    </a:lnTo>
                    <a:lnTo>
                      <a:pt x="1354" y="8408"/>
                    </a:lnTo>
                    <a:lnTo>
                      <a:pt x="1543" y="8775"/>
                    </a:lnTo>
                    <a:lnTo>
                      <a:pt x="1682" y="9028"/>
                    </a:lnTo>
                    <a:lnTo>
                      <a:pt x="1771" y="9167"/>
                    </a:lnTo>
                    <a:lnTo>
                      <a:pt x="1796" y="9205"/>
                    </a:lnTo>
                    <a:lnTo>
                      <a:pt x="2972" y="8952"/>
                    </a:lnTo>
                    <a:lnTo>
                      <a:pt x="2972" y="5627"/>
                    </a:lnTo>
                    <a:lnTo>
                      <a:pt x="3326" y="5842"/>
                    </a:lnTo>
                    <a:lnTo>
                      <a:pt x="3718" y="6082"/>
                    </a:lnTo>
                    <a:lnTo>
                      <a:pt x="4186" y="6385"/>
                    </a:lnTo>
                    <a:lnTo>
                      <a:pt x="4679" y="6752"/>
                    </a:lnTo>
                    <a:lnTo>
                      <a:pt x="4931" y="6942"/>
                    </a:lnTo>
                    <a:lnTo>
                      <a:pt x="5172" y="7131"/>
                    </a:lnTo>
                    <a:lnTo>
                      <a:pt x="5399" y="7334"/>
                    </a:lnTo>
                    <a:lnTo>
                      <a:pt x="5602" y="7536"/>
                    </a:lnTo>
                    <a:lnTo>
                      <a:pt x="5791" y="7726"/>
                    </a:lnTo>
                    <a:lnTo>
                      <a:pt x="5943" y="7928"/>
                    </a:lnTo>
                    <a:lnTo>
                      <a:pt x="6019" y="8016"/>
                    </a:lnTo>
                    <a:lnTo>
                      <a:pt x="6107" y="8105"/>
                    </a:lnTo>
                    <a:lnTo>
                      <a:pt x="6208" y="8193"/>
                    </a:lnTo>
                    <a:lnTo>
                      <a:pt x="6322" y="8282"/>
                    </a:lnTo>
                    <a:lnTo>
                      <a:pt x="6461" y="8358"/>
                    </a:lnTo>
                    <a:lnTo>
                      <a:pt x="6600" y="8433"/>
                    </a:lnTo>
                    <a:lnTo>
                      <a:pt x="6752" y="8497"/>
                    </a:lnTo>
                    <a:lnTo>
                      <a:pt x="6916" y="8573"/>
                    </a:lnTo>
                    <a:lnTo>
                      <a:pt x="7283" y="8699"/>
                    </a:lnTo>
                    <a:lnTo>
                      <a:pt x="7675" y="8800"/>
                    </a:lnTo>
                    <a:lnTo>
                      <a:pt x="8092" y="8901"/>
                    </a:lnTo>
                    <a:lnTo>
                      <a:pt x="8535" y="8977"/>
                    </a:lnTo>
                    <a:lnTo>
                      <a:pt x="8990" y="9053"/>
                    </a:lnTo>
                    <a:lnTo>
                      <a:pt x="9457" y="9104"/>
                    </a:lnTo>
                    <a:lnTo>
                      <a:pt x="9925" y="9154"/>
                    </a:lnTo>
                    <a:lnTo>
                      <a:pt x="10393" y="9192"/>
                    </a:lnTo>
                    <a:lnTo>
                      <a:pt x="10848" y="9205"/>
                    </a:lnTo>
                    <a:lnTo>
                      <a:pt x="11303" y="9217"/>
                    </a:lnTo>
                    <a:lnTo>
                      <a:pt x="11720" y="9217"/>
                    </a:lnTo>
                    <a:lnTo>
                      <a:pt x="12125" y="9205"/>
                    </a:lnTo>
                    <a:lnTo>
                      <a:pt x="12934" y="9179"/>
                    </a:lnTo>
                    <a:lnTo>
                      <a:pt x="13819" y="9154"/>
                    </a:lnTo>
                    <a:lnTo>
                      <a:pt x="14742" y="9116"/>
                    </a:lnTo>
                    <a:lnTo>
                      <a:pt x="15197" y="9091"/>
                    </a:lnTo>
                    <a:lnTo>
                      <a:pt x="15652" y="9053"/>
                    </a:lnTo>
                    <a:lnTo>
                      <a:pt x="16107" y="9015"/>
                    </a:lnTo>
                    <a:lnTo>
                      <a:pt x="16537" y="8952"/>
                    </a:lnTo>
                    <a:lnTo>
                      <a:pt x="16954" y="8889"/>
                    </a:lnTo>
                    <a:lnTo>
                      <a:pt x="17346" y="8800"/>
                    </a:lnTo>
                    <a:lnTo>
                      <a:pt x="17713" y="8699"/>
                    </a:lnTo>
                    <a:lnTo>
                      <a:pt x="18042" y="8573"/>
                    </a:lnTo>
                    <a:lnTo>
                      <a:pt x="18206" y="8509"/>
                    </a:lnTo>
                    <a:lnTo>
                      <a:pt x="18345" y="8433"/>
                    </a:lnTo>
                    <a:lnTo>
                      <a:pt x="18484" y="8358"/>
                    </a:lnTo>
                    <a:lnTo>
                      <a:pt x="18611" y="8269"/>
                    </a:lnTo>
                    <a:lnTo>
                      <a:pt x="18661" y="8219"/>
                    </a:lnTo>
                    <a:lnTo>
                      <a:pt x="18712" y="8181"/>
                    </a:lnTo>
                    <a:lnTo>
                      <a:pt x="18750" y="8130"/>
                    </a:lnTo>
                    <a:lnTo>
                      <a:pt x="18775" y="8079"/>
                    </a:lnTo>
                    <a:lnTo>
                      <a:pt x="18800" y="8016"/>
                    </a:lnTo>
                    <a:lnTo>
                      <a:pt x="18813" y="7966"/>
                    </a:lnTo>
                    <a:lnTo>
                      <a:pt x="18813" y="7915"/>
                    </a:lnTo>
                    <a:lnTo>
                      <a:pt x="18813" y="7852"/>
                    </a:lnTo>
                    <a:lnTo>
                      <a:pt x="18788" y="7726"/>
                    </a:lnTo>
                    <a:lnTo>
                      <a:pt x="18737" y="7599"/>
                    </a:lnTo>
                    <a:lnTo>
                      <a:pt x="18661" y="7473"/>
                    </a:lnTo>
                    <a:lnTo>
                      <a:pt x="18547" y="7334"/>
                    </a:lnTo>
                    <a:lnTo>
                      <a:pt x="18421" y="7195"/>
                    </a:lnTo>
                    <a:lnTo>
                      <a:pt x="18269" y="7043"/>
                    </a:lnTo>
                    <a:lnTo>
                      <a:pt x="18105" y="6904"/>
                    </a:lnTo>
                    <a:lnTo>
                      <a:pt x="17915" y="6752"/>
                    </a:lnTo>
                    <a:lnTo>
                      <a:pt x="17726" y="6600"/>
                    </a:lnTo>
                    <a:lnTo>
                      <a:pt x="17511" y="6449"/>
                    </a:lnTo>
                    <a:lnTo>
                      <a:pt x="17043" y="6145"/>
                    </a:lnTo>
                    <a:lnTo>
                      <a:pt x="16537" y="5842"/>
                    </a:lnTo>
                    <a:lnTo>
                      <a:pt x="16019" y="5551"/>
                    </a:lnTo>
                    <a:lnTo>
                      <a:pt x="15501" y="5260"/>
                    </a:lnTo>
                    <a:lnTo>
                      <a:pt x="14970" y="5007"/>
                    </a:lnTo>
                    <a:lnTo>
                      <a:pt x="14477" y="4767"/>
                    </a:lnTo>
                    <a:lnTo>
                      <a:pt x="14009" y="4552"/>
                    </a:lnTo>
                    <a:lnTo>
                      <a:pt x="13592" y="4375"/>
                    </a:lnTo>
                    <a:lnTo>
                      <a:pt x="13238" y="4224"/>
                    </a:lnTo>
                    <a:lnTo>
                      <a:pt x="12934" y="4110"/>
                    </a:lnTo>
                    <a:lnTo>
                      <a:pt x="12656" y="3983"/>
                    </a:lnTo>
                    <a:lnTo>
                      <a:pt x="12416" y="3870"/>
                    </a:lnTo>
                    <a:lnTo>
                      <a:pt x="12188" y="3756"/>
                    </a:lnTo>
                    <a:lnTo>
                      <a:pt x="11999" y="3642"/>
                    </a:lnTo>
                    <a:lnTo>
                      <a:pt x="11834" y="3541"/>
                    </a:lnTo>
                    <a:lnTo>
                      <a:pt x="11569" y="3351"/>
                    </a:lnTo>
                    <a:lnTo>
                      <a:pt x="11379" y="3199"/>
                    </a:lnTo>
                    <a:lnTo>
                      <a:pt x="11265" y="3086"/>
                    </a:lnTo>
                    <a:lnTo>
                      <a:pt x="11202" y="3010"/>
                    </a:lnTo>
                    <a:lnTo>
                      <a:pt x="11177" y="2985"/>
                    </a:lnTo>
                    <a:lnTo>
                      <a:pt x="11050" y="2997"/>
                    </a:lnTo>
                    <a:lnTo>
                      <a:pt x="10658" y="3060"/>
                    </a:lnTo>
                    <a:lnTo>
                      <a:pt x="10064" y="3124"/>
                    </a:lnTo>
                    <a:lnTo>
                      <a:pt x="9698" y="3162"/>
                    </a:lnTo>
                    <a:lnTo>
                      <a:pt x="9280" y="3174"/>
                    </a:lnTo>
                    <a:lnTo>
                      <a:pt x="8838" y="3199"/>
                    </a:lnTo>
                    <a:lnTo>
                      <a:pt x="8345" y="3199"/>
                    </a:lnTo>
                    <a:lnTo>
                      <a:pt x="7839" y="3187"/>
                    </a:lnTo>
                    <a:lnTo>
                      <a:pt x="7296" y="3162"/>
                    </a:lnTo>
                    <a:lnTo>
                      <a:pt x="6727" y="3111"/>
                    </a:lnTo>
                    <a:lnTo>
                      <a:pt x="6158" y="3035"/>
                    </a:lnTo>
                    <a:lnTo>
                      <a:pt x="5564" y="2934"/>
                    </a:lnTo>
                    <a:lnTo>
                      <a:pt x="4957" y="2808"/>
                    </a:lnTo>
                    <a:lnTo>
                      <a:pt x="4653" y="2732"/>
                    </a:lnTo>
                    <a:lnTo>
                      <a:pt x="4375" y="2643"/>
                    </a:lnTo>
                    <a:lnTo>
                      <a:pt x="4097" y="2555"/>
                    </a:lnTo>
                    <a:lnTo>
                      <a:pt x="3844" y="2466"/>
                    </a:lnTo>
                    <a:lnTo>
                      <a:pt x="3604" y="2365"/>
                    </a:lnTo>
                    <a:lnTo>
                      <a:pt x="3364" y="2264"/>
                    </a:lnTo>
                    <a:lnTo>
                      <a:pt x="3149" y="2150"/>
                    </a:lnTo>
                    <a:lnTo>
                      <a:pt x="2934" y="2049"/>
                    </a:lnTo>
                    <a:lnTo>
                      <a:pt x="2744" y="1935"/>
                    </a:lnTo>
                    <a:lnTo>
                      <a:pt x="2555" y="1821"/>
                    </a:lnTo>
                    <a:lnTo>
                      <a:pt x="2213" y="1581"/>
                    </a:lnTo>
                    <a:lnTo>
                      <a:pt x="1923" y="1354"/>
                    </a:lnTo>
                    <a:lnTo>
                      <a:pt x="1657" y="1113"/>
                    </a:lnTo>
                    <a:lnTo>
                      <a:pt x="1442" y="899"/>
                    </a:lnTo>
                    <a:lnTo>
                      <a:pt x="1265" y="684"/>
                    </a:lnTo>
                    <a:lnTo>
                      <a:pt x="1113" y="507"/>
                    </a:lnTo>
                    <a:lnTo>
                      <a:pt x="1000" y="342"/>
                    </a:lnTo>
                    <a:lnTo>
                      <a:pt x="911" y="203"/>
                    </a:lnTo>
                    <a:lnTo>
                      <a:pt x="848" y="89"/>
                    </a:lnTo>
                    <a:lnTo>
                      <a:pt x="7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1993100" y="3901275"/>
                <a:ext cx="584725" cy="1316450"/>
              </a:xfrm>
              <a:custGeom>
                <a:avLst/>
                <a:gdLst/>
                <a:ahLst/>
                <a:cxnLst/>
                <a:rect l="l" t="t" r="r" b="b"/>
                <a:pathLst>
                  <a:path w="23389" h="52658" extrusionOk="0">
                    <a:moveTo>
                      <a:pt x="1922" y="1"/>
                    </a:moveTo>
                    <a:lnTo>
                      <a:pt x="0" y="11303"/>
                    </a:lnTo>
                    <a:lnTo>
                      <a:pt x="13363" y="15298"/>
                    </a:lnTo>
                    <a:lnTo>
                      <a:pt x="13376" y="15374"/>
                    </a:lnTo>
                    <a:lnTo>
                      <a:pt x="13414" y="15640"/>
                    </a:lnTo>
                    <a:lnTo>
                      <a:pt x="13464" y="16158"/>
                    </a:lnTo>
                    <a:lnTo>
                      <a:pt x="13490" y="16537"/>
                    </a:lnTo>
                    <a:lnTo>
                      <a:pt x="13502" y="16993"/>
                    </a:lnTo>
                    <a:lnTo>
                      <a:pt x="13515" y="17549"/>
                    </a:lnTo>
                    <a:lnTo>
                      <a:pt x="13515" y="18206"/>
                    </a:lnTo>
                    <a:lnTo>
                      <a:pt x="13502" y="18965"/>
                    </a:lnTo>
                    <a:lnTo>
                      <a:pt x="13477" y="19850"/>
                    </a:lnTo>
                    <a:lnTo>
                      <a:pt x="13452" y="20861"/>
                    </a:lnTo>
                    <a:lnTo>
                      <a:pt x="13389" y="21999"/>
                    </a:lnTo>
                    <a:lnTo>
                      <a:pt x="13325" y="23276"/>
                    </a:lnTo>
                    <a:lnTo>
                      <a:pt x="13237" y="24704"/>
                    </a:lnTo>
                    <a:lnTo>
                      <a:pt x="13186" y="25602"/>
                    </a:lnTo>
                    <a:lnTo>
                      <a:pt x="13161" y="26550"/>
                    </a:lnTo>
                    <a:lnTo>
                      <a:pt x="13148" y="27536"/>
                    </a:lnTo>
                    <a:lnTo>
                      <a:pt x="13161" y="28560"/>
                    </a:lnTo>
                    <a:lnTo>
                      <a:pt x="13186" y="29610"/>
                    </a:lnTo>
                    <a:lnTo>
                      <a:pt x="13237" y="30697"/>
                    </a:lnTo>
                    <a:lnTo>
                      <a:pt x="13287" y="31784"/>
                    </a:lnTo>
                    <a:lnTo>
                      <a:pt x="13363" y="32897"/>
                    </a:lnTo>
                    <a:lnTo>
                      <a:pt x="13452" y="34022"/>
                    </a:lnTo>
                    <a:lnTo>
                      <a:pt x="13540" y="35160"/>
                    </a:lnTo>
                    <a:lnTo>
                      <a:pt x="13641" y="36285"/>
                    </a:lnTo>
                    <a:lnTo>
                      <a:pt x="13755" y="37410"/>
                    </a:lnTo>
                    <a:lnTo>
                      <a:pt x="14008" y="39635"/>
                    </a:lnTo>
                    <a:lnTo>
                      <a:pt x="14274" y="41797"/>
                    </a:lnTo>
                    <a:lnTo>
                      <a:pt x="14539" y="43833"/>
                    </a:lnTo>
                    <a:lnTo>
                      <a:pt x="14805" y="45729"/>
                    </a:lnTo>
                    <a:lnTo>
                      <a:pt x="15057" y="47436"/>
                    </a:lnTo>
                    <a:lnTo>
                      <a:pt x="15298" y="48928"/>
                    </a:lnTo>
                    <a:lnTo>
                      <a:pt x="15639" y="51064"/>
                    </a:lnTo>
                    <a:lnTo>
                      <a:pt x="15778" y="51848"/>
                    </a:lnTo>
                    <a:lnTo>
                      <a:pt x="15993" y="51911"/>
                    </a:lnTo>
                    <a:lnTo>
                      <a:pt x="16549" y="52076"/>
                    </a:lnTo>
                    <a:lnTo>
                      <a:pt x="17333" y="52278"/>
                    </a:lnTo>
                    <a:lnTo>
                      <a:pt x="17776" y="52379"/>
                    </a:lnTo>
                    <a:lnTo>
                      <a:pt x="18231" y="52480"/>
                    </a:lnTo>
                    <a:lnTo>
                      <a:pt x="18686" y="52556"/>
                    </a:lnTo>
                    <a:lnTo>
                      <a:pt x="19141" y="52619"/>
                    </a:lnTo>
                    <a:lnTo>
                      <a:pt x="19558" y="52644"/>
                    </a:lnTo>
                    <a:lnTo>
                      <a:pt x="19748" y="52657"/>
                    </a:lnTo>
                    <a:lnTo>
                      <a:pt x="19937" y="52644"/>
                    </a:lnTo>
                    <a:lnTo>
                      <a:pt x="20102" y="52632"/>
                    </a:lnTo>
                    <a:lnTo>
                      <a:pt x="20253" y="52607"/>
                    </a:lnTo>
                    <a:lnTo>
                      <a:pt x="20393" y="52569"/>
                    </a:lnTo>
                    <a:lnTo>
                      <a:pt x="20506" y="52518"/>
                    </a:lnTo>
                    <a:lnTo>
                      <a:pt x="20595" y="52455"/>
                    </a:lnTo>
                    <a:lnTo>
                      <a:pt x="20671" y="52379"/>
                    </a:lnTo>
                    <a:lnTo>
                      <a:pt x="20709" y="52290"/>
                    </a:lnTo>
                    <a:lnTo>
                      <a:pt x="20734" y="52177"/>
                    </a:lnTo>
                    <a:lnTo>
                      <a:pt x="20873" y="49787"/>
                    </a:lnTo>
                    <a:lnTo>
                      <a:pt x="21025" y="47474"/>
                    </a:lnTo>
                    <a:lnTo>
                      <a:pt x="21189" y="45236"/>
                    </a:lnTo>
                    <a:lnTo>
                      <a:pt x="21366" y="43087"/>
                    </a:lnTo>
                    <a:lnTo>
                      <a:pt x="21556" y="41013"/>
                    </a:lnTo>
                    <a:lnTo>
                      <a:pt x="21745" y="39028"/>
                    </a:lnTo>
                    <a:lnTo>
                      <a:pt x="21948" y="37107"/>
                    </a:lnTo>
                    <a:lnTo>
                      <a:pt x="22137" y="35248"/>
                    </a:lnTo>
                    <a:lnTo>
                      <a:pt x="22516" y="31759"/>
                    </a:lnTo>
                    <a:lnTo>
                      <a:pt x="22845" y="28535"/>
                    </a:lnTo>
                    <a:lnTo>
                      <a:pt x="22997" y="27018"/>
                    </a:lnTo>
                    <a:lnTo>
                      <a:pt x="23123" y="25564"/>
                    </a:lnTo>
                    <a:lnTo>
                      <a:pt x="23224" y="24161"/>
                    </a:lnTo>
                    <a:lnTo>
                      <a:pt x="23313" y="22821"/>
                    </a:lnTo>
                    <a:lnTo>
                      <a:pt x="23363" y="21531"/>
                    </a:lnTo>
                    <a:lnTo>
                      <a:pt x="23376" y="20899"/>
                    </a:lnTo>
                    <a:lnTo>
                      <a:pt x="23389" y="20292"/>
                    </a:lnTo>
                    <a:lnTo>
                      <a:pt x="23389" y="19685"/>
                    </a:lnTo>
                    <a:lnTo>
                      <a:pt x="23376" y="19104"/>
                    </a:lnTo>
                    <a:lnTo>
                      <a:pt x="23363" y="18522"/>
                    </a:lnTo>
                    <a:lnTo>
                      <a:pt x="23338" y="17966"/>
                    </a:lnTo>
                    <a:lnTo>
                      <a:pt x="23300" y="17410"/>
                    </a:lnTo>
                    <a:lnTo>
                      <a:pt x="23250" y="16866"/>
                    </a:lnTo>
                    <a:lnTo>
                      <a:pt x="23199" y="16348"/>
                    </a:lnTo>
                    <a:lnTo>
                      <a:pt x="23123" y="15817"/>
                    </a:lnTo>
                    <a:lnTo>
                      <a:pt x="23047" y="15311"/>
                    </a:lnTo>
                    <a:lnTo>
                      <a:pt x="22959" y="14818"/>
                    </a:lnTo>
                    <a:lnTo>
                      <a:pt x="22845" y="14325"/>
                    </a:lnTo>
                    <a:lnTo>
                      <a:pt x="22731" y="13845"/>
                    </a:lnTo>
                    <a:lnTo>
                      <a:pt x="22605" y="13377"/>
                    </a:lnTo>
                    <a:lnTo>
                      <a:pt x="22466" y="12922"/>
                    </a:lnTo>
                    <a:lnTo>
                      <a:pt x="22314" y="12467"/>
                    </a:lnTo>
                    <a:lnTo>
                      <a:pt x="22137" y="12024"/>
                    </a:lnTo>
                    <a:lnTo>
                      <a:pt x="21960" y="11594"/>
                    </a:lnTo>
                    <a:lnTo>
                      <a:pt x="21758" y="11177"/>
                    </a:lnTo>
                    <a:lnTo>
                      <a:pt x="21543" y="10760"/>
                    </a:lnTo>
                    <a:lnTo>
                      <a:pt x="21315" y="10343"/>
                    </a:lnTo>
                    <a:lnTo>
                      <a:pt x="21075" y="9951"/>
                    </a:lnTo>
                    <a:lnTo>
                      <a:pt x="20810" y="9546"/>
                    </a:lnTo>
                    <a:lnTo>
                      <a:pt x="20544" y="9167"/>
                    </a:lnTo>
                    <a:lnTo>
                      <a:pt x="20241" y="8788"/>
                    </a:lnTo>
                    <a:lnTo>
                      <a:pt x="19937" y="8408"/>
                    </a:lnTo>
                    <a:lnTo>
                      <a:pt x="19609" y="8042"/>
                    </a:lnTo>
                    <a:lnTo>
                      <a:pt x="19267" y="7688"/>
                    </a:lnTo>
                    <a:lnTo>
                      <a:pt x="18901" y="7321"/>
                    </a:lnTo>
                    <a:lnTo>
                      <a:pt x="18736" y="7169"/>
                    </a:lnTo>
                    <a:lnTo>
                      <a:pt x="18547" y="7018"/>
                    </a:lnTo>
                    <a:lnTo>
                      <a:pt x="18142" y="6702"/>
                    </a:lnTo>
                    <a:lnTo>
                      <a:pt x="17687" y="6398"/>
                    </a:lnTo>
                    <a:lnTo>
                      <a:pt x="17181" y="6082"/>
                    </a:lnTo>
                    <a:lnTo>
                      <a:pt x="16638" y="5753"/>
                    </a:lnTo>
                    <a:lnTo>
                      <a:pt x="16056" y="5437"/>
                    </a:lnTo>
                    <a:lnTo>
                      <a:pt x="15437" y="5121"/>
                    </a:lnTo>
                    <a:lnTo>
                      <a:pt x="14792" y="4805"/>
                    </a:lnTo>
                    <a:lnTo>
                      <a:pt x="14122" y="4489"/>
                    </a:lnTo>
                    <a:lnTo>
                      <a:pt x="13439" y="4186"/>
                    </a:lnTo>
                    <a:lnTo>
                      <a:pt x="12731" y="3882"/>
                    </a:lnTo>
                    <a:lnTo>
                      <a:pt x="12011" y="3579"/>
                    </a:lnTo>
                    <a:lnTo>
                      <a:pt x="11290" y="3288"/>
                    </a:lnTo>
                    <a:lnTo>
                      <a:pt x="10569" y="2997"/>
                    </a:lnTo>
                    <a:lnTo>
                      <a:pt x="9115" y="2441"/>
                    </a:lnTo>
                    <a:lnTo>
                      <a:pt x="7712" y="1923"/>
                    </a:lnTo>
                    <a:lnTo>
                      <a:pt x="6385" y="1455"/>
                    </a:lnTo>
                    <a:lnTo>
                      <a:pt x="5171" y="1038"/>
                    </a:lnTo>
                    <a:lnTo>
                      <a:pt x="4096" y="684"/>
                    </a:lnTo>
                    <a:lnTo>
                      <a:pt x="2516" y="178"/>
                    </a:lnTo>
                    <a:lnTo>
                      <a:pt x="1922"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2532925" y="5186075"/>
                <a:ext cx="279750" cy="165975"/>
              </a:xfrm>
              <a:custGeom>
                <a:avLst/>
                <a:gdLst/>
                <a:ahLst/>
                <a:cxnLst/>
                <a:rect l="l" t="t" r="r" b="b"/>
                <a:pathLst>
                  <a:path w="11190" h="6639" extrusionOk="0">
                    <a:moveTo>
                      <a:pt x="3465" y="1"/>
                    </a:moveTo>
                    <a:lnTo>
                      <a:pt x="3060" y="26"/>
                    </a:lnTo>
                    <a:lnTo>
                      <a:pt x="2668" y="77"/>
                    </a:lnTo>
                    <a:lnTo>
                      <a:pt x="2289" y="140"/>
                    </a:lnTo>
                    <a:lnTo>
                      <a:pt x="1935" y="216"/>
                    </a:lnTo>
                    <a:lnTo>
                      <a:pt x="1606" y="279"/>
                    </a:lnTo>
                    <a:lnTo>
                      <a:pt x="1328" y="355"/>
                    </a:lnTo>
                    <a:lnTo>
                      <a:pt x="923" y="481"/>
                    </a:lnTo>
                    <a:lnTo>
                      <a:pt x="772" y="519"/>
                    </a:lnTo>
                    <a:lnTo>
                      <a:pt x="1" y="5222"/>
                    </a:lnTo>
                    <a:lnTo>
                      <a:pt x="291" y="5260"/>
                    </a:lnTo>
                    <a:lnTo>
                      <a:pt x="620" y="5311"/>
                    </a:lnTo>
                    <a:lnTo>
                      <a:pt x="1037" y="5374"/>
                    </a:lnTo>
                    <a:lnTo>
                      <a:pt x="1530" y="5488"/>
                    </a:lnTo>
                    <a:lnTo>
                      <a:pt x="2061" y="5614"/>
                    </a:lnTo>
                    <a:lnTo>
                      <a:pt x="2327" y="5690"/>
                    </a:lnTo>
                    <a:lnTo>
                      <a:pt x="2605" y="5779"/>
                    </a:lnTo>
                    <a:lnTo>
                      <a:pt x="2883" y="5880"/>
                    </a:lnTo>
                    <a:lnTo>
                      <a:pt x="3161" y="5981"/>
                    </a:lnTo>
                    <a:lnTo>
                      <a:pt x="3313" y="6044"/>
                    </a:lnTo>
                    <a:lnTo>
                      <a:pt x="3490" y="6095"/>
                    </a:lnTo>
                    <a:lnTo>
                      <a:pt x="3932" y="6208"/>
                    </a:lnTo>
                    <a:lnTo>
                      <a:pt x="4463" y="6310"/>
                    </a:lnTo>
                    <a:lnTo>
                      <a:pt x="5070" y="6398"/>
                    </a:lnTo>
                    <a:lnTo>
                      <a:pt x="5715" y="6474"/>
                    </a:lnTo>
                    <a:lnTo>
                      <a:pt x="6410" y="6537"/>
                    </a:lnTo>
                    <a:lnTo>
                      <a:pt x="7106" y="6588"/>
                    </a:lnTo>
                    <a:lnTo>
                      <a:pt x="7814" y="6626"/>
                    </a:lnTo>
                    <a:lnTo>
                      <a:pt x="8496" y="6638"/>
                    </a:lnTo>
                    <a:lnTo>
                      <a:pt x="9141" y="6638"/>
                    </a:lnTo>
                    <a:lnTo>
                      <a:pt x="9735" y="6600"/>
                    </a:lnTo>
                    <a:lnTo>
                      <a:pt x="10001" y="6575"/>
                    </a:lnTo>
                    <a:lnTo>
                      <a:pt x="10241" y="6537"/>
                    </a:lnTo>
                    <a:lnTo>
                      <a:pt x="10469" y="6499"/>
                    </a:lnTo>
                    <a:lnTo>
                      <a:pt x="10671" y="6449"/>
                    </a:lnTo>
                    <a:lnTo>
                      <a:pt x="10835" y="6398"/>
                    </a:lnTo>
                    <a:lnTo>
                      <a:pt x="10974" y="6335"/>
                    </a:lnTo>
                    <a:lnTo>
                      <a:pt x="11075" y="6259"/>
                    </a:lnTo>
                    <a:lnTo>
                      <a:pt x="11126" y="6221"/>
                    </a:lnTo>
                    <a:lnTo>
                      <a:pt x="11151" y="6170"/>
                    </a:lnTo>
                    <a:lnTo>
                      <a:pt x="11176" y="6133"/>
                    </a:lnTo>
                    <a:lnTo>
                      <a:pt x="11189" y="6082"/>
                    </a:lnTo>
                    <a:lnTo>
                      <a:pt x="11189" y="6044"/>
                    </a:lnTo>
                    <a:lnTo>
                      <a:pt x="11189" y="5981"/>
                    </a:lnTo>
                    <a:lnTo>
                      <a:pt x="11151" y="5880"/>
                    </a:lnTo>
                    <a:lnTo>
                      <a:pt x="11075" y="5741"/>
                    </a:lnTo>
                    <a:lnTo>
                      <a:pt x="10987" y="5602"/>
                    </a:lnTo>
                    <a:lnTo>
                      <a:pt x="10873" y="5437"/>
                    </a:lnTo>
                    <a:lnTo>
                      <a:pt x="10734" y="5260"/>
                    </a:lnTo>
                    <a:lnTo>
                      <a:pt x="10582" y="5071"/>
                    </a:lnTo>
                    <a:lnTo>
                      <a:pt x="10203" y="4666"/>
                    </a:lnTo>
                    <a:lnTo>
                      <a:pt x="9786" y="4223"/>
                    </a:lnTo>
                    <a:lnTo>
                      <a:pt x="9305" y="3768"/>
                    </a:lnTo>
                    <a:lnTo>
                      <a:pt x="8812" y="3301"/>
                    </a:lnTo>
                    <a:lnTo>
                      <a:pt x="8307" y="2845"/>
                    </a:lnTo>
                    <a:lnTo>
                      <a:pt x="7308" y="1960"/>
                    </a:lnTo>
                    <a:lnTo>
                      <a:pt x="6448" y="1227"/>
                    </a:lnTo>
                    <a:lnTo>
                      <a:pt x="5614" y="519"/>
                    </a:lnTo>
                    <a:lnTo>
                      <a:pt x="5475" y="418"/>
                    </a:lnTo>
                    <a:lnTo>
                      <a:pt x="5323" y="330"/>
                    </a:lnTo>
                    <a:lnTo>
                      <a:pt x="5171" y="254"/>
                    </a:lnTo>
                    <a:lnTo>
                      <a:pt x="5007" y="178"/>
                    </a:lnTo>
                    <a:lnTo>
                      <a:pt x="4830" y="127"/>
                    </a:lnTo>
                    <a:lnTo>
                      <a:pt x="4640" y="77"/>
                    </a:lnTo>
                    <a:lnTo>
                      <a:pt x="4451" y="51"/>
                    </a:lnTo>
                    <a:lnTo>
                      <a:pt x="4261" y="26"/>
                    </a:lnTo>
                    <a:lnTo>
                      <a:pt x="407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524400" y="5246450"/>
                <a:ext cx="470625" cy="230425"/>
              </a:xfrm>
              <a:custGeom>
                <a:avLst/>
                <a:gdLst/>
                <a:ahLst/>
                <a:cxnLst/>
                <a:rect l="l" t="t" r="r" b="b"/>
                <a:pathLst>
                  <a:path w="18825" h="9217" extrusionOk="0">
                    <a:moveTo>
                      <a:pt x="809" y="1"/>
                    </a:moveTo>
                    <a:lnTo>
                      <a:pt x="342" y="898"/>
                    </a:lnTo>
                    <a:lnTo>
                      <a:pt x="316" y="974"/>
                    </a:lnTo>
                    <a:lnTo>
                      <a:pt x="240" y="1176"/>
                    </a:lnTo>
                    <a:lnTo>
                      <a:pt x="190" y="1341"/>
                    </a:lnTo>
                    <a:lnTo>
                      <a:pt x="139" y="1530"/>
                    </a:lnTo>
                    <a:lnTo>
                      <a:pt x="101" y="1758"/>
                    </a:lnTo>
                    <a:lnTo>
                      <a:pt x="63" y="2011"/>
                    </a:lnTo>
                    <a:lnTo>
                      <a:pt x="25" y="2314"/>
                    </a:lnTo>
                    <a:lnTo>
                      <a:pt x="13" y="2643"/>
                    </a:lnTo>
                    <a:lnTo>
                      <a:pt x="0" y="3010"/>
                    </a:lnTo>
                    <a:lnTo>
                      <a:pt x="25" y="3401"/>
                    </a:lnTo>
                    <a:lnTo>
                      <a:pt x="63" y="3844"/>
                    </a:lnTo>
                    <a:lnTo>
                      <a:pt x="127" y="4312"/>
                    </a:lnTo>
                    <a:lnTo>
                      <a:pt x="215" y="4817"/>
                    </a:lnTo>
                    <a:lnTo>
                      <a:pt x="342" y="5361"/>
                    </a:lnTo>
                    <a:lnTo>
                      <a:pt x="493" y="5905"/>
                    </a:lnTo>
                    <a:lnTo>
                      <a:pt x="632" y="6385"/>
                    </a:lnTo>
                    <a:lnTo>
                      <a:pt x="759" y="6828"/>
                    </a:lnTo>
                    <a:lnTo>
                      <a:pt x="898" y="7219"/>
                    </a:lnTo>
                    <a:lnTo>
                      <a:pt x="1024" y="7573"/>
                    </a:lnTo>
                    <a:lnTo>
                      <a:pt x="1138" y="7890"/>
                    </a:lnTo>
                    <a:lnTo>
                      <a:pt x="1353" y="8408"/>
                    </a:lnTo>
                    <a:lnTo>
                      <a:pt x="1543" y="8775"/>
                    </a:lnTo>
                    <a:lnTo>
                      <a:pt x="1682" y="9027"/>
                    </a:lnTo>
                    <a:lnTo>
                      <a:pt x="1770" y="9166"/>
                    </a:lnTo>
                    <a:lnTo>
                      <a:pt x="1795" y="9204"/>
                    </a:lnTo>
                    <a:lnTo>
                      <a:pt x="2971" y="8952"/>
                    </a:lnTo>
                    <a:lnTo>
                      <a:pt x="2971" y="5627"/>
                    </a:lnTo>
                    <a:lnTo>
                      <a:pt x="3325" y="5841"/>
                    </a:lnTo>
                    <a:lnTo>
                      <a:pt x="3717" y="6082"/>
                    </a:lnTo>
                    <a:lnTo>
                      <a:pt x="4185" y="6385"/>
                    </a:lnTo>
                    <a:lnTo>
                      <a:pt x="4678" y="6752"/>
                    </a:lnTo>
                    <a:lnTo>
                      <a:pt x="4931" y="6941"/>
                    </a:lnTo>
                    <a:lnTo>
                      <a:pt x="5171" y="7131"/>
                    </a:lnTo>
                    <a:lnTo>
                      <a:pt x="5399" y="7333"/>
                    </a:lnTo>
                    <a:lnTo>
                      <a:pt x="5601" y="7536"/>
                    </a:lnTo>
                    <a:lnTo>
                      <a:pt x="5790" y="7725"/>
                    </a:lnTo>
                    <a:lnTo>
                      <a:pt x="5942" y="7927"/>
                    </a:lnTo>
                    <a:lnTo>
                      <a:pt x="6018" y="8016"/>
                    </a:lnTo>
                    <a:lnTo>
                      <a:pt x="6107" y="8104"/>
                    </a:lnTo>
                    <a:lnTo>
                      <a:pt x="6208" y="8193"/>
                    </a:lnTo>
                    <a:lnTo>
                      <a:pt x="6334" y="8281"/>
                    </a:lnTo>
                    <a:lnTo>
                      <a:pt x="6461" y="8357"/>
                    </a:lnTo>
                    <a:lnTo>
                      <a:pt x="6600" y="8433"/>
                    </a:lnTo>
                    <a:lnTo>
                      <a:pt x="6751" y="8496"/>
                    </a:lnTo>
                    <a:lnTo>
                      <a:pt x="6928" y="8572"/>
                    </a:lnTo>
                    <a:lnTo>
                      <a:pt x="7282" y="8699"/>
                    </a:lnTo>
                    <a:lnTo>
                      <a:pt x="7674" y="8800"/>
                    </a:lnTo>
                    <a:lnTo>
                      <a:pt x="8091" y="8901"/>
                    </a:lnTo>
                    <a:lnTo>
                      <a:pt x="8534" y="8977"/>
                    </a:lnTo>
                    <a:lnTo>
                      <a:pt x="8989" y="9053"/>
                    </a:lnTo>
                    <a:lnTo>
                      <a:pt x="9457" y="9103"/>
                    </a:lnTo>
                    <a:lnTo>
                      <a:pt x="9925" y="9154"/>
                    </a:lnTo>
                    <a:lnTo>
                      <a:pt x="10392" y="9179"/>
                    </a:lnTo>
                    <a:lnTo>
                      <a:pt x="10860" y="9204"/>
                    </a:lnTo>
                    <a:lnTo>
                      <a:pt x="11303" y="9217"/>
                    </a:lnTo>
                    <a:lnTo>
                      <a:pt x="11720" y="9217"/>
                    </a:lnTo>
                    <a:lnTo>
                      <a:pt x="12124" y="9204"/>
                    </a:lnTo>
                    <a:lnTo>
                      <a:pt x="12933" y="9179"/>
                    </a:lnTo>
                    <a:lnTo>
                      <a:pt x="13818" y="9154"/>
                    </a:lnTo>
                    <a:lnTo>
                      <a:pt x="14741" y="9116"/>
                    </a:lnTo>
                    <a:lnTo>
                      <a:pt x="15196" y="9091"/>
                    </a:lnTo>
                    <a:lnTo>
                      <a:pt x="15652" y="9053"/>
                    </a:lnTo>
                    <a:lnTo>
                      <a:pt x="16107" y="9015"/>
                    </a:lnTo>
                    <a:lnTo>
                      <a:pt x="16537" y="8952"/>
                    </a:lnTo>
                    <a:lnTo>
                      <a:pt x="16954" y="8888"/>
                    </a:lnTo>
                    <a:lnTo>
                      <a:pt x="17346" y="8800"/>
                    </a:lnTo>
                    <a:lnTo>
                      <a:pt x="17712" y="8699"/>
                    </a:lnTo>
                    <a:lnTo>
                      <a:pt x="18054" y="8572"/>
                    </a:lnTo>
                    <a:lnTo>
                      <a:pt x="18205" y="8509"/>
                    </a:lnTo>
                    <a:lnTo>
                      <a:pt x="18344" y="8433"/>
                    </a:lnTo>
                    <a:lnTo>
                      <a:pt x="18484" y="8357"/>
                    </a:lnTo>
                    <a:lnTo>
                      <a:pt x="18610" y="8269"/>
                    </a:lnTo>
                    <a:lnTo>
                      <a:pt x="18661" y="8218"/>
                    </a:lnTo>
                    <a:lnTo>
                      <a:pt x="18711" y="8180"/>
                    </a:lnTo>
                    <a:lnTo>
                      <a:pt x="18749" y="8130"/>
                    </a:lnTo>
                    <a:lnTo>
                      <a:pt x="18774" y="8079"/>
                    </a:lnTo>
                    <a:lnTo>
                      <a:pt x="18800" y="8016"/>
                    </a:lnTo>
                    <a:lnTo>
                      <a:pt x="18812" y="7965"/>
                    </a:lnTo>
                    <a:lnTo>
                      <a:pt x="18825" y="7915"/>
                    </a:lnTo>
                    <a:lnTo>
                      <a:pt x="18812" y="7852"/>
                    </a:lnTo>
                    <a:lnTo>
                      <a:pt x="18787" y="7725"/>
                    </a:lnTo>
                    <a:lnTo>
                      <a:pt x="18736" y="7599"/>
                    </a:lnTo>
                    <a:lnTo>
                      <a:pt x="18661" y="7472"/>
                    </a:lnTo>
                    <a:lnTo>
                      <a:pt x="18547" y="7333"/>
                    </a:lnTo>
                    <a:lnTo>
                      <a:pt x="18420" y="7194"/>
                    </a:lnTo>
                    <a:lnTo>
                      <a:pt x="18269" y="7042"/>
                    </a:lnTo>
                    <a:lnTo>
                      <a:pt x="18104" y="6903"/>
                    </a:lnTo>
                    <a:lnTo>
                      <a:pt x="17927" y="6752"/>
                    </a:lnTo>
                    <a:lnTo>
                      <a:pt x="17725" y="6600"/>
                    </a:lnTo>
                    <a:lnTo>
                      <a:pt x="17510" y="6448"/>
                    </a:lnTo>
                    <a:lnTo>
                      <a:pt x="17042" y="6145"/>
                    </a:lnTo>
                    <a:lnTo>
                      <a:pt x="16549" y="5841"/>
                    </a:lnTo>
                    <a:lnTo>
                      <a:pt x="16018" y="5538"/>
                    </a:lnTo>
                    <a:lnTo>
                      <a:pt x="15500" y="5260"/>
                    </a:lnTo>
                    <a:lnTo>
                      <a:pt x="14969" y="5007"/>
                    </a:lnTo>
                    <a:lnTo>
                      <a:pt x="14476" y="4767"/>
                    </a:lnTo>
                    <a:lnTo>
                      <a:pt x="14008" y="4552"/>
                    </a:lnTo>
                    <a:lnTo>
                      <a:pt x="13591" y="4375"/>
                    </a:lnTo>
                    <a:lnTo>
                      <a:pt x="13237" y="4223"/>
                    </a:lnTo>
                    <a:lnTo>
                      <a:pt x="12933" y="4109"/>
                    </a:lnTo>
                    <a:lnTo>
                      <a:pt x="12655" y="3983"/>
                    </a:lnTo>
                    <a:lnTo>
                      <a:pt x="12415" y="3869"/>
                    </a:lnTo>
                    <a:lnTo>
                      <a:pt x="12188" y="3755"/>
                    </a:lnTo>
                    <a:lnTo>
                      <a:pt x="11998" y="3642"/>
                    </a:lnTo>
                    <a:lnTo>
                      <a:pt x="11834" y="3541"/>
                    </a:lnTo>
                    <a:lnTo>
                      <a:pt x="11568" y="3351"/>
                    </a:lnTo>
                    <a:lnTo>
                      <a:pt x="11378" y="3199"/>
                    </a:lnTo>
                    <a:lnTo>
                      <a:pt x="11265" y="3085"/>
                    </a:lnTo>
                    <a:lnTo>
                      <a:pt x="11201" y="3010"/>
                    </a:lnTo>
                    <a:lnTo>
                      <a:pt x="11176" y="2972"/>
                    </a:lnTo>
                    <a:lnTo>
                      <a:pt x="11050" y="2997"/>
                    </a:lnTo>
                    <a:lnTo>
                      <a:pt x="10670" y="3060"/>
                    </a:lnTo>
                    <a:lnTo>
                      <a:pt x="10064" y="3123"/>
                    </a:lnTo>
                    <a:lnTo>
                      <a:pt x="9697" y="3161"/>
                    </a:lnTo>
                    <a:lnTo>
                      <a:pt x="9280" y="3174"/>
                    </a:lnTo>
                    <a:lnTo>
                      <a:pt x="8837" y="3199"/>
                    </a:lnTo>
                    <a:lnTo>
                      <a:pt x="8344" y="3199"/>
                    </a:lnTo>
                    <a:lnTo>
                      <a:pt x="7839" y="3187"/>
                    </a:lnTo>
                    <a:lnTo>
                      <a:pt x="7295" y="3161"/>
                    </a:lnTo>
                    <a:lnTo>
                      <a:pt x="6739" y="3111"/>
                    </a:lnTo>
                    <a:lnTo>
                      <a:pt x="6157" y="3035"/>
                    </a:lnTo>
                    <a:lnTo>
                      <a:pt x="5563" y="2934"/>
                    </a:lnTo>
                    <a:lnTo>
                      <a:pt x="4956" y="2807"/>
                    </a:lnTo>
                    <a:lnTo>
                      <a:pt x="4653" y="2731"/>
                    </a:lnTo>
                    <a:lnTo>
                      <a:pt x="4374" y="2643"/>
                    </a:lnTo>
                    <a:lnTo>
                      <a:pt x="4109" y="2554"/>
                    </a:lnTo>
                    <a:lnTo>
                      <a:pt x="3844" y="2466"/>
                    </a:lnTo>
                    <a:lnTo>
                      <a:pt x="3603" y="2365"/>
                    </a:lnTo>
                    <a:lnTo>
                      <a:pt x="3363" y="2264"/>
                    </a:lnTo>
                    <a:lnTo>
                      <a:pt x="3148" y="2150"/>
                    </a:lnTo>
                    <a:lnTo>
                      <a:pt x="2933" y="2049"/>
                    </a:lnTo>
                    <a:lnTo>
                      <a:pt x="2744" y="1935"/>
                    </a:lnTo>
                    <a:lnTo>
                      <a:pt x="2554" y="1808"/>
                    </a:lnTo>
                    <a:lnTo>
                      <a:pt x="2213" y="1581"/>
                    </a:lnTo>
                    <a:lnTo>
                      <a:pt x="1922" y="1353"/>
                    </a:lnTo>
                    <a:lnTo>
                      <a:pt x="1656" y="1113"/>
                    </a:lnTo>
                    <a:lnTo>
                      <a:pt x="1441" y="898"/>
                    </a:lnTo>
                    <a:lnTo>
                      <a:pt x="1264" y="683"/>
                    </a:lnTo>
                    <a:lnTo>
                      <a:pt x="1113" y="506"/>
                    </a:lnTo>
                    <a:lnTo>
                      <a:pt x="999" y="329"/>
                    </a:lnTo>
                    <a:lnTo>
                      <a:pt x="910" y="203"/>
                    </a:lnTo>
                    <a:lnTo>
                      <a:pt x="847" y="89"/>
                    </a:lnTo>
                    <a:lnTo>
                      <a:pt x="8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978875" y="3998950"/>
                <a:ext cx="694400" cy="1218775"/>
              </a:xfrm>
              <a:custGeom>
                <a:avLst/>
                <a:gdLst/>
                <a:ahLst/>
                <a:cxnLst/>
                <a:rect l="l" t="t" r="r" b="b"/>
                <a:pathLst>
                  <a:path w="27776" h="48751" extrusionOk="0">
                    <a:moveTo>
                      <a:pt x="0" y="1"/>
                    </a:moveTo>
                    <a:lnTo>
                      <a:pt x="114" y="11467"/>
                    </a:lnTo>
                    <a:lnTo>
                      <a:pt x="13970" y="13022"/>
                    </a:lnTo>
                    <a:lnTo>
                      <a:pt x="13995" y="13098"/>
                    </a:lnTo>
                    <a:lnTo>
                      <a:pt x="14084" y="13351"/>
                    </a:lnTo>
                    <a:lnTo>
                      <a:pt x="14223" y="13857"/>
                    </a:lnTo>
                    <a:lnTo>
                      <a:pt x="14312" y="14223"/>
                    </a:lnTo>
                    <a:lnTo>
                      <a:pt x="14413" y="14666"/>
                    </a:lnTo>
                    <a:lnTo>
                      <a:pt x="14514" y="15209"/>
                    </a:lnTo>
                    <a:lnTo>
                      <a:pt x="14640" y="15854"/>
                    </a:lnTo>
                    <a:lnTo>
                      <a:pt x="14767" y="16613"/>
                    </a:lnTo>
                    <a:lnTo>
                      <a:pt x="14893" y="17485"/>
                    </a:lnTo>
                    <a:lnTo>
                      <a:pt x="15045" y="18484"/>
                    </a:lnTo>
                    <a:lnTo>
                      <a:pt x="15197" y="19609"/>
                    </a:lnTo>
                    <a:lnTo>
                      <a:pt x="15348" y="20886"/>
                    </a:lnTo>
                    <a:lnTo>
                      <a:pt x="15513" y="22302"/>
                    </a:lnTo>
                    <a:lnTo>
                      <a:pt x="15626" y="23200"/>
                    </a:lnTo>
                    <a:lnTo>
                      <a:pt x="15765" y="24135"/>
                    </a:lnTo>
                    <a:lnTo>
                      <a:pt x="15942" y="25109"/>
                    </a:lnTo>
                    <a:lnTo>
                      <a:pt x="16132" y="26120"/>
                    </a:lnTo>
                    <a:lnTo>
                      <a:pt x="16347" y="27144"/>
                    </a:lnTo>
                    <a:lnTo>
                      <a:pt x="16575" y="28193"/>
                    </a:lnTo>
                    <a:lnTo>
                      <a:pt x="16827" y="29268"/>
                    </a:lnTo>
                    <a:lnTo>
                      <a:pt x="17106" y="30355"/>
                    </a:lnTo>
                    <a:lnTo>
                      <a:pt x="17384" y="31443"/>
                    </a:lnTo>
                    <a:lnTo>
                      <a:pt x="17674" y="32530"/>
                    </a:lnTo>
                    <a:lnTo>
                      <a:pt x="17978" y="33630"/>
                    </a:lnTo>
                    <a:lnTo>
                      <a:pt x="18294" y="34717"/>
                    </a:lnTo>
                    <a:lnTo>
                      <a:pt x="18926" y="36866"/>
                    </a:lnTo>
                    <a:lnTo>
                      <a:pt x="19571" y="38940"/>
                    </a:lnTo>
                    <a:lnTo>
                      <a:pt x="20203" y="40899"/>
                    </a:lnTo>
                    <a:lnTo>
                      <a:pt x="20797" y="42720"/>
                    </a:lnTo>
                    <a:lnTo>
                      <a:pt x="21353" y="44351"/>
                    </a:lnTo>
                    <a:lnTo>
                      <a:pt x="21846" y="45766"/>
                    </a:lnTo>
                    <a:lnTo>
                      <a:pt x="22567" y="47815"/>
                    </a:lnTo>
                    <a:lnTo>
                      <a:pt x="22845" y="48560"/>
                    </a:lnTo>
                    <a:lnTo>
                      <a:pt x="23060" y="48586"/>
                    </a:lnTo>
                    <a:lnTo>
                      <a:pt x="23642" y="48649"/>
                    </a:lnTo>
                    <a:lnTo>
                      <a:pt x="24451" y="48712"/>
                    </a:lnTo>
                    <a:lnTo>
                      <a:pt x="24906" y="48737"/>
                    </a:lnTo>
                    <a:lnTo>
                      <a:pt x="25374" y="48750"/>
                    </a:lnTo>
                    <a:lnTo>
                      <a:pt x="25842" y="48750"/>
                    </a:lnTo>
                    <a:lnTo>
                      <a:pt x="26284" y="48725"/>
                    </a:lnTo>
                    <a:lnTo>
                      <a:pt x="26701" y="48687"/>
                    </a:lnTo>
                    <a:lnTo>
                      <a:pt x="26891" y="48649"/>
                    </a:lnTo>
                    <a:lnTo>
                      <a:pt x="27068" y="48611"/>
                    </a:lnTo>
                    <a:lnTo>
                      <a:pt x="27232" y="48573"/>
                    </a:lnTo>
                    <a:lnTo>
                      <a:pt x="27384" y="48523"/>
                    </a:lnTo>
                    <a:lnTo>
                      <a:pt x="27510" y="48459"/>
                    </a:lnTo>
                    <a:lnTo>
                      <a:pt x="27611" y="48383"/>
                    </a:lnTo>
                    <a:lnTo>
                      <a:pt x="27687" y="48308"/>
                    </a:lnTo>
                    <a:lnTo>
                      <a:pt x="27751" y="48219"/>
                    </a:lnTo>
                    <a:lnTo>
                      <a:pt x="27776" y="48118"/>
                    </a:lnTo>
                    <a:lnTo>
                      <a:pt x="27776" y="48004"/>
                    </a:lnTo>
                    <a:lnTo>
                      <a:pt x="27485" y="45627"/>
                    </a:lnTo>
                    <a:lnTo>
                      <a:pt x="27232" y="43326"/>
                    </a:lnTo>
                    <a:lnTo>
                      <a:pt x="26992" y="41101"/>
                    </a:lnTo>
                    <a:lnTo>
                      <a:pt x="26790" y="38952"/>
                    </a:lnTo>
                    <a:lnTo>
                      <a:pt x="26613" y="36879"/>
                    </a:lnTo>
                    <a:lnTo>
                      <a:pt x="26448" y="34881"/>
                    </a:lnTo>
                    <a:lnTo>
                      <a:pt x="26297" y="32960"/>
                    </a:lnTo>
                    <a:lnTo>
                      <a:pt x="26158" y="31101"/>
                    </a:lnTo>
                    <a:lnTo>
                      <a:pt x="25905" y="27599"/>
                    </a:lnTo>
                    <a:lnTo>
                      <a:pt x="25665" y="24375"/>
                    </a:lnTo>
                    <a:lnTo>
                      <a:pt x="25538" y="22846"/>
                    </a:lnTo>
                    <a:lnTo>
                      <a:pt x="25399" y="21392"/>
                    </a:lnTo>
                    <a:lnTo>
                      <a:pt x="25260" y="20001"/>
                    </a:lnTo>
                    <a:lnTo>
                      <a:pt x="25096" y="18661"/>
                    </a:lnTo>
                    <a:lnTo>
                      <a:pt x="24919" y="17384"/>
                    </a:lnTo>
                    <a:lnTo>
                      <a:pt x="24830" y="16765"/>
                    </a:lnTo>
                    <a:lnTo>
                      <a:pt x="24729" y="16158"/>
                    </a:lnTo>
                    <a:lnTo>
                      <a:pt x="24615" y="15563"/>
                    </a:lnTo>
                    <a:lnTo>
                      <a:pt x="24501" y="14995"/>
                    </a:lnTo>
                    <a:lnTo>
                      <a:pt x="24388" y="14426"/>
                    </a:lnTo>
                    <a:lnTo>
                      <a:pt x="24261" y="13882"/>
                    </a:lnTo>
                    <a:lnTo>
                      <a:pt x="24122" y="13338"/>
                    </a:lnTo>
                    <a:lnTo>
                      <a:pt x="23983" y="12820"/>
                    </a:lnTo>
                    <a:lnTo>
                      <a:pt x="23831" y="12302"/>
                    </a:lnTo>
                    <a:lnTo>
                      <a:pt x="23667" y="11809"/>
                    </a:lnTo>
                    <a:lnTo>
                      <a:pt x="23503" y="11316"/>
                    </a:lnTo>
                    <a:lnTo>
                      <a:pt x="23326" y="10848"/>
                    </a:lnTo>
                    <a:lnTo>
                      <a:pt x="23136" y="10380"/>
                    </a:lnTo>
                    <a:lnTo>
                      <a:pt x="22934" y="9938"/>
                    </a:lnTo>
                    <a:lnTo>
                      <a:pt x="22731" y="9495"/>
                    </a:lnTo>
                    <a:lnTo>
                      <a:pt x="22504" y="9065"/>
                    </a:lnTo>
                    <a:lnTo>
                      <a:pt x="22276" y="8648"/>
                    </a:lnTo>
                    <a:lnTo>
                      <a:pt x="22036" y="8243"/>
                    </a:lnTo>
                    <a:lnTo>
                      <a:pt x="21771" y="7852"/>
                    </a:lnTo>
                    <a:lnTo>
                      <a:pt x="21505" y="7472"/>
                    </a:lnTo>
                    <a:lnTo>
                      <a:pt x="21214" y="7106"/>
                    </a:lnTo>
                    <a:lnTo>
                      <a:pt x="20924" y="6739"/>
                    </a:lnTo>
                    <a:lnTo>
                      <a:pt x="20608" y="6385"/>
                    </a:lnTo>
                    <a:lnTo>
                      <a:pt x="20291" y="6044"/>
                    </a:lnTo>
                    <a:lnTo>
                      <a:pt x="19950" y="5715"/>
                    </a:lnTo>
                    <a:lnTo>
                      <a:pt x="19596" y="5386"/>
                    </a:lnTo>
                    <a:lnTo>
                      <a:pt x="19217" y="5083"/>
                    </a:lnTo>
                    <a:lnTo>
                      <a:pt x="18825" y="4779"/>
                    </a:lnTo>
                    <a:lnTo>
                      <a:pt x="18420" y="4476"/>
                    </a:lnTo>
                    <a:lnTo>
                      <a:pt x="18003" y="4198"/>
                    </a:lnTo>
                    <a:lnTo>
                      <a:pt x="17814" y="4071"/>
                    </a:lnTo>
                    <a:lnTo>
                      <a:pt x="17599" y="3958"/>
                    </a:lnTo>
                    <a:lnTo>
                      <a:pt x="17143" y="3717"/>
                    </a:lnTo>
                    <a:lnTo>
                      <a:pt x="16638" y="3490"/>
                    </a:lnTo>
                    <a:lnTo>
                      <a:pt x="16094" y="3275"/>
                    </a:lnTo>
                    <a:lnTo>
                      <a:pt x="15500" y="3060"/>
                    </a:lnTo>
                    <a:lnTo>
                      <a:pt x="14868" y="2845"/>
                    </a:lnTo>
                    <a:lnTo>
                      <a:pt x="14210" y="2643"/>
                    </a:lnTo>
                    <a:lnTo>
                      <a:pt x="13515" y="2453"/>
                    </a:lnTo>
                    <a:lnTo>
                      <a:pt x="12807" y="2264"/>
                    </a:lnTo>
                    <a:lnTo>
                      <a:pt x="12074" y="2074"/>
                    </a:lnTo>
                    <a:lnTo>
                      <a:pt x="11328" y="1897"/>
                    </a:lnTo>
                    <a:lnTo>
                      <a:pt x="10569" y="1733"/>
                    </a:lnTo>
                    <a:lnTo>
                      <a:pt x="9798" y="1568"/>
                    </a:lnTo>
                    <a:lnTo>
                      <a:pt x="9027" y="1416"/>
                    </a:lnTo>
                    <a:lnTo>
                      <a:pt x="7510" y="1126"/>
                    </a:lnTo>
                    <a:lnTo>
                      <a:pt x="6043" y="873"/>
                    </a:lnTo>
                    <a:lnTo>
                      <a:pt x="4653" y="645"/>
                    </a:lnTo>
                    <a:lnTo>
                      <a:pt x="3376" y="456"/>
                    </a:lnTo>
                    <a:lnTo>
                      <a:pt x="2251" y="291"/>
                    </a:lnTo>
                    <a:lnTo>
                      <a:pt x="607" y="76"/>
                    </a:lnTo>
                    <a:lnTo>
                      <a:pt x="0"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269000" y="2908525"/>
                <a:ext cx="586625" cy="961500"/>
              </a:xfrm>
              <a:custGeom>
                <a:avLst/>
                <a:gdLst/>
                <a:ahLst/>
                <a:cxnLst/>
                <a:rect l="l" t="t" r="r" b="b"/>
                <a:pathLst>
                  <a:path w="23465" h="38460" extrusionOk="0">
                    <a:moveTo>
                      <a:pt x="9672" y="1"/>
                    </a:moveTo>
                    <a:lnTo>
                      <a:pt x="8863" y="26"/>
                    </a:lnTo>
                    <a:lnTo>
                      <a:pt x="8066" y="64"/>
                    </a:lnTo>
                    <a:lnTo>
                      <a:pt x="7270" y="115"/>
                    </a:lnTo>
                    <a:lnTo>
                      <a:pt x="6498" y="190"/>
                    </a:lnTo>
                    <a:lnTo>
                      <a:pt x="5753" y="279"/>
                    </a:lnTo>
                    <a:lnTo>
                      <a:pt x="5019" y="393"/>
                    </a:lnTo>
                    <a:lnTo>
                      <a:pt x="4324" y="532"/>
                    </a:lnTo>
                    <a:lnTo>
                      <a:pt x="3667" y="683"/>
                    </a:lnTo>
                    <a:lnTo>
                      <a:pt x="3350" y="772"/>
                    </a:lnTo>
                    <a:lnTo>
                      <a:pt x="3047" y="860"/>
                    </a:lnTo>
                    <a:lnTo>
                      <a:pt x="2744" y="962"/>
                    </a:lnTo>
                    <a:lnTo>
                      <a:pt x="2466" y="1063"/>
                    </a:lnTo>
                    <a:lnTo>
                      <a:pt x="2200" y="1164"/>
                    </a:lnTo>
                    <a:lnTo>
                      <a:pt x="1947" y="1290"/>
                    </a:lnTo>
                    <a:lnTo>
                      <a:pt x="1694" y="1404"/>
                    </a:lnTo>
                    <a:lnTo>
                      <a:pt x="1467" y="1531"/>
                    </a:lnTo>
                    <a:lnTo>
                      <a:pt x="1264" y="1670"/>
                    </a:lnTo>
                    <a:lnTo>
                      <a:pt x="1062" y="1809"/>
                    </a:lnTo>
                    <a:lnTo>
                      <a:pt x="873" y="1948"/>
                    </a:lnTo>
                    <a:lnTo>
                      <a:pt x="708" y="2099"/>
                    </a:lnTo>
                    <a:lnTo>
                      <a:pt x="569" y="2264"/>
                    </a:lnTo>
                    <a:lnTo>
                      <a:pt x="430" y="2428"/>
                    </a:lnTo>
                    <a:lnTo>
                      <a:pt x="316" y="2592"/>
                    </a:lnTo>
                    <a:lnTo>
                      <a:pt x="228" y="2769"/>
                    </a:lnTo>
                    <a:lnTo>
                      <a:pt x="152" y="2959"/>
                    </a:lnTo>
                    <a:lnTo>
                      <a:pt x="101" y="3149"/>
                    </a:lnTo>
                    <a:lnTo>
                      <a:pt x="63" y="3351"/>
                    </a:lnTo>
                    <a:lnTo>
                      <a:pt x="38" y="3579"/>
                    </a:lnTo>
                    <a:lnTo>
                      <a:pt x="13" y="3806"/>
                    </a:lnTo>
                    <a:lnTo>
                      <a:pt x="0" y="4046"/>
                    </a:lnTo>
                    <a:lnTo>
                      <a:pt x="0" y="4299"/>
                    </a:lnTo>
                    <a:lnTo>
                      <a:pt x="13" y="4565"/>
                    </a:lnTo>
                    <a:lnTo>
                      <a:pt x="51" y="5134"/>
                    </a:lnTo>
                    <a:lnTo>
                      <a:pt x="114" y="5740"/>
                    </a:lnTo>
                    <a:lnTo>
                      <a:pt x="203" y="6385"/>
                    </a:lnTo>
                    <a:lnTo>
                      <a:pt x="329" y="7055"/>
                    </a:lnTo>
                    <a:lnTo>
                      <a:pt x="468" y="7751"/>
                    </a:lnTo>
                    <a:lnTo>
                      <a:pt x="632" y="8471"/>
                    </a:lnTo>
                    <a:lnTo>
                      <a:pt x="809" y="9217"/>
                    </a:lnTo>
                    <a:lnTo>
                      <a:pt x="1012" y="9963"/>
                    </a:lnTo>
                    <a:lnTo>
                      <a:pt x="1227" y="10722"/>
                    </a:lnTo>
                    <a:lnTo>
                      <a:pt x="1454" y="11493"/>
                    </a:lnTo>
                    <a:lnTo>
                      <a:pt x="1682" y="12264"/>
                    </a:lnTo>
                    <a:lnTo>
                      <a:pt x="2175" y="13781"/>
                    </a:lnTo>
                    <a:lnTo>
                      <a:pt x="2668" y="15260"/>
                    </a:lnTo>
                    <a:lnTo>
                      <a:pt x="3161" y="16651"/>
                    </a:lnTo>
                    <a:lnTo>
                      <a:pt x="3629" y="17915"/>
                    </a:lnTo>
                    <a:lnTo>
                      <a:pt x="4046" y="19040"/>
                    </a:lnTo>
                    <a:lnTo>
                      <a:pt x="4412" y="19963"/>
                    </a:lnTo>
                    <a:lnTo>
                      <a:pt x="4691" y="20671"/>
                    </a:lnTo>
                    <a:lnTo>
                      <a:pt x="4931" y="21278"/>
                    </a:lnTo>
                    <a:lnTo>
                      <a:pt x="6144" y="25539"/>
                    </a:lnTo>
                    <a:lnTo>
                      <a:pt x="5272" y="28409"/>
                    </a:lnTo>
                    <a:lnTo>
                      <a:pt x="5120" y="28623"/>
                    </a:lnTo>
                    <a:lnTo>
                      <a:pt x="4969" y="28851"/>
                    </a:lnTo>
                    <a:lnTo>
                      <a:pt x="4817" y="29104"/>
                    </a:lnTo>
                    <a:lnTo>
                      <a:pt x="4665" y="29357"/>
                    </a:lnTo>
                    <a:lnTo>
                      <a:pt x="4375" y="29926"/>
                    </a:lnTo>
                    <a:lnTo>
                      <a:pt x="4071" y="30520"/>
                    </a:lnTo>
                    <a:lnTo>
                      <a:pt x="3793" y="31139"/>
                    </a:lnTo>
                    <a:lnTo>
                      <a:pt x="3515" y="31771"/>
                    </a:lnTo>
                    <a:lnTo>
                      <a:pt x="3249" y="32404"/>
                    </a:lnTo>
                    <a:lnTo>
                      <a:pt x="3009" y="33023"/>
                    </a:lnTo>
                    <a:lnTo>
                      <a:pt x="2567" y="34174"/>
                    </a:lnTo>
                    <a:lnTo>
                      <a:pt x="2238" y="35122"/>
                    </a:lnTo>
                    <a:lnTo>
                      <a:pt x="2023" y="35767"/>
                    </a:lnTo>
                    <a:lnTo>
                      <a:pt x="1947" y="35994"/>
                    </a:lnTo>
                    <a:lnTo>
                      <a:pt x="2478" y="36120"/>
                    </a:lnTo>
                    <a:lnTo>
                      <a:pt x="3907" y="36437"/>
                    </a:lnTo>
                    <a:lnTo>
                      <a:pt x="4893" y="36651"/>
                    </a:lnTo>
                    <a:lnTo>
                      <a:pt x="6018" y="36879"/>
                    </a:lnTo>
                    <a:lnTo>
                      <a:pt x="7244" y="37132"/>
                    </a:lnTo>
                    <a:lnTo>
                      <a:pt x="8559" y="37385"/>
                    </a:lnTo>
                    <a:lnTo>
                      <a:pt x="9912" y="37625"/>
                    </a:lnTo>
                    <a:lnTo>
                      <a:pt x="11290" y="37853"/>
                    </a:lnTo>
                    <a:lnTo>
                      <a:pt x="12655" y="38055"/>
                    </a:lnTo>
                    <a:lnTo>
                      <a:pt x="13325" y="38143"/>
                    </a:lnTo>
                    <a:lnTo>
                      <a:pt x="13970" y="38232"/>
                    </a:lnTo>
                    <a:lnTo>
                      <a:pt x="14615" y="38308"/>
                    </a:lnTo>
                    <a:lnTo>
                      <a:pt x="15222" y="38358"/>
                    </a:lnTo>
                    <a:lnTo>
                      <a:pt x="15816" y="38409"/>
                    </a:lnTo>
                    <a:lnTo>
                      <a:pt x="16385" y="38447"/>
                    </a:lnTo>
                    <a:lnTo>
                      <a:pt x="16916" y="38459"/>
                    </a:lnTo>
                    <a:lnTo>
                      <a:pt x="17409" y="38459"/>
                    </a:lnTo>
                    <a:lnTo>
                      <a:pt x="17864" y="38447"/>
                    </a:lnTo>
                    <a:lnTo>
                      <a:pt x="18269" y="38409"/>
                    </a:lnTo>
                    <a:lnTo>
                      <a:pt x="18648" y="38371"/>
                    </a:lnTo>
                    <a:lnTo>
                      <a:pt x="19015" y="38308"/>
                    </a:lnTo>
                    <a:lnTo>
                      <a:pt x="19356" y="38244"/>
                    </a:lnTo>
                    <a:lnTo>
                      <a:pt x="19685" y="38181"/>
                    </a:lnTo>
                    <a:lnTo>
                      <a:pt x="19988" y="38105"/>
                    </a:lnTo>
                    <a:lnTo>
                      <a:pt x="20291" y="38017"/>
                    </a:lnTo>
                    <a:lnTo>
                      <a:pt x="20570" y="37928"/>
                    </a:lnTo>
                    <a:lnTo>
                      <a:pt x="20822" y="37840"/>
                    </a:lnTo>
                    <a:lnTo>
                      <a:pt x="21075" y="37751"/>
                    </a:lnTo>
                    <a:lnTo>
                      <a:pt x="21303" y="37650"/>
                    </a:lnTo>
                    <a:lnTo>
                      <a:pt x="21530" y="37549"/>
                    </a:lnTo>
                    <a:lnTo>
                      <a:pt x="21733" y="37448"/>
                    </a:lnTo>
                    <a:lnTo>
                      <a:pt x="22099" y="37246"/>
                    </a:lnTo>
                    <a:lnTo>
                      <a:pt x="22415" y="37031"/>
                    </a:lnTo>
                    <a:lnTo>
                      <a:pt x="22681" y="36828"/>
                    </a:lnTo>
                    <a:lnTo>
                      <a:pt x="22896" y="36639"/>
                    </a:lnTo>
                    <a:lnTo>
                      <a:pt x="23085" y="36462"/>
                    </a:lnTo>
                    <a:lnTo>
                      <a:pt x="23224" y="36310"/>
                    </a:lnTo>
                    <a:lnTo>
                      <a:pt x="23326" y="36184"/>
                    </a:lnTo>
                    <a:lnTo>
                      <a:pt x="23389" y="36083"/>
                    </a:lnTo>
                    <a:lnTo>
                      <a:pt x="23452" y="35994"/>
                    </a:lnTo>
                    <a:lnTo>
                      <a:pt x="21315" y="21392"/>
                    </a:lnTo>
                    <a:lnTo>
                      <a:pt x="21442" y="21139"/>
                    </a:lnTo>
                    <a:lnTo>
                      <a:pt x="21594" y="20836"/>
                    </a:lnTo>
                    <a:lnTo>
                      <a:pt x="21771" y="20431"/>
                    </a:lnTo>
                    <a:lnTo>
                      <a:pt x="21986" y="19938"/>
                    </a:lnTo>
                    <a:lnTo>
                      <a:pt x="22226" y="19369"/>
                    </a:lnTo>
                    <a:lnTo>
                      <a:pt x="22453" y="18724"/>
                    </a:lnTo>
                    <a:lnTo>
                      <a:pt x="22693" y="18016"/>
                    </a:lnTo>
                    <a:lnTo>
                      <a:pt x="22807" y="17637"/>
                    </a:lnTo>
                    <a:lnTo>
                      <a:pt x="22921" y="17258"/>
                    </a:lnTo>
                    <a:lnTo>
                      <a:pt x="23022" y="16866"/>
                    </a:lnTo>
                    <a:lnTo>
                      <a:pt x="23111" y="16461"/>
                    </a:lnTo>
                    <a:lnTo>
                      <a:pt x="23199" y="16057"/>
                    </a:lnTo>
                    <a:lnTo>
                      <a:pt x="23275" y="15640"/>
                    </a:lnTo>
                    <a:lnTo>
                      <a:pt x="23338" y="15222"/>
                    </a:lnTo>
                    <a:lnTo>
                      <a:pt x="23401" y="14793"/>
                    </a:lnTo>
                    <a:lnTo>
                      <a:pt x="23439" y="14375"/>
                    </a:lnTo>
                    <a:lnTo>
                      <a:pt x="23465" y="13945"/>
                    </a:lnTo>
                    <a:lnTo>
                      <a:pt x="23465" y="13516"/>
                    </a:lnTo>
                    <a:lnTo>
                      <a:pt x="23452" y="13098"/>
                    </a:lnTo>
                    <a:lnTo>
                      <a:pt x="23427" y="12669"/>
                    </a:lnTo>
                    <a:lnTo>
                      <a:pt x="23376" y="12264"/>
                    </a:lnTo>
                    <a:lnTo>
                      <a:pt x="23300" y="11847"/>
                    </a:lnTo>
                    <a:lnTo>
                      <a:pt x="23212" y="11442"/>
                    </a:lnTo>
                    <a:lnTo>
                      <a:pt x="22972" y="10633"/>
                    </a:lnTo>
                    <a:lnTo>
                      <a:pt x="22719" y="9786"/>
                    </a:lnTo>
                    <a:lnTo>
                      <a:pt x="22428" y="8926"/>
                    </a:lnTo>
                    <a:lnTo>
                      <a:pt x="22137" y="8054"/>
                    </a:lnTo>
                    <a:lnTo>
                      <a:pt x="21821" y="7194"/>
                    </a:lnTo>
                    <a:lnTo>
                      <a:pt x="21505" y="6347"/>
                    </a:lnTo>
                    <a:lnTo>
                      <a:pt x="20898" y="4742"/>
                    </a:lnTo>
                    <a:lnTo>
                      <a:pt x="20329" y="3351"/>
                    </a:lnTo>
                    <a:lnTo>
                      <a:pt x="19874" y="2239"/>
                    </a:lnTo>
                    <a:lnTo>
                      <a:pt x="19444" y="1240"/>
                    </a:lnTo>
                    <a:lnTo>
                      <a:pt x="19280" y="1164"/>
                    </a:lnTo>
                    <a:lnTo>
                      <a:pt x="19103" y="1088"/>
                    </a:lnTo>
                    <a:lnTo>
                      <a:pt x="18686" y="949"/>
                    </a:lnTo>
                    <a:lnTo>
                      <a:pt x="18218" y="823"/>
                    </a:lnTo>
                    <a:lnTo>
                      <a:pt x="17687" y="696"/>
                    </a:lnTo>
                    <a:lnTo>
                      <a:pt x="17118" y="570"/>
                    </a:lnTo>
                    <a:lnTo>
                      <a:pt x="16499" y="456"/>
                    </a:lnTo>
                    <a:lnTo>
                      <a:pt x="15841" y="367"/>
                    </a:lnTo>
                    <a:lnTo>
                      <a:pt x="15146" y="266"/>
                    </a:lnTo>
                    <a:lnTo>
                      <a:pt x="14413" y="190"/>
                    </a:lnTo>
                    <a:lnTo>
                      <a:pt x="13667" y="127"/>
                    </a:lnTo>
                    <a:lnTo>
                      <a:pt x="12896" y="77"/>
                    </a:lnTo>
                    <a:lnTo>
                      <a:pt x="12099" y="39"/>
                    </a:lnTo>
                    <a:lnTo>
                      <a:pt x="11303" y="13"/>
                    </a:lnTo>
                    <a:lnTo>
                      <a:pt x="104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509525" y="2517550"/>
                <a:ext cx="339775" cy="469700"/>
              </a:xfrm>
              <a:custGeom>
                <a:avLst/>
                <a:gdLst/>
                <a:ahLst/>
                <a:cxnLst/>
                <a:rect l="l" t="t" r="r" b="b"/>
                <a:pathLst>
                  <a:path w="13591" h="18788" extrusionOk="0">
                    <a:moveTo>
                      <a:pt x="1151" y="1"/>
                    </a:moveTo>
                    <a:lnTo>
                      <a:pt x="645" y="11506"/>
                    </a:lnTo>
                    <a:lnTo>
                      <a:pt x="51" y="14540"/>
                    </a:lnTo>
                    <a:lnTo>
                      <a:pt x="13" y="14767"/>
                    </a:lnTo>
                    <a:lnTo>
                      <a:pt x="0" y="15008"/>
                    </a:lnTo>
                    <a:lnTo>
                      <a:pt x="0" y="15235"/>
                    </a:lnTo>
                    <a:lnTo>
                      <a:pt x="38" y="15463"/>
                    </a:lnTo>
                    <a:lnTo>
                      <a:pt x="76" y="15690"/>
                    </a:lnTo>
                    <a:lnTo>
                      <a:pt x="152" y="15905"/>
                    </a:lnTo>
                    <a:lnTo>
                      <a:pt x="240" y="16120"/>
                    </a:lnTo>
                    <a:lnTo>
                      <a:pt x="342" y="16322"/>
                    </a:lnTo>
                    <a:lnTo>
                      <a:pt x="455" y="16512"/>
                    </a:lnTo>
                    <a:lnTo>
                      <a:pt x="594" y="16689"/>
                    </a:lnTo>
                    <a:lnTo>
                      <a:pt x="746" y="16866"/>
                    </a:lnTo>
                    <a:lnTo>
                      <a:pt x="923" y="17018"/>
                    </a:lnTo>
                    <a:lnTo>
                      <a:pt x="1100" y="17157"/>
                    </a:lnTo>
                    <a:lnTo>
                      <a:pt x="1302" y="17283"/>
                    </a:lnTo>
                    <a:lnTo>
                      <a:pt x="1505" y="17397"/>
                    </a:lnTo>
                    <a:lnTo>
                      <a:pt x="1732" y="17486"/>
                    </a:lnTo>
                    <a:lnTo>
                      <a:pt x="5462" y="18788"/>
                    </a:lnTo>
                    <a:lnTo>
                      <a:pt x="6182" y="14679"/>
                    </a:lnTo>
                    <a:lnTo>
                      <a:pt x="6359" y="14692"/>
                    </a:lnTo>
                    <a:lnTo>
                      <a:pt x="6827" y="14704"/>
                    </a:lnTo>
                    <a:lnTo>
                      <a:pt x="7143" y="14692"/>
                    </a:lnTo>
                    <a:lnTo>
                      <a:pt x="7522" y="14679"/>
                    </a:lnTo>
                    <a:lnTo>
                      <a:pt x="7927" y="14641"/>
                    </a:lnTo>
                    <a:lnTo>
                      <a:pt x="8369" y="14578"/>
                    </a:lnTo>
                    <a:lnTo>
                      <a:pt x="8825" y="14502"/>
                    </a:lnTo>
                    <a:lnTo>
                      <a:pt x="9305" y="14388"/>
                    </a:lnTo>
                    <a:lnTo>
                      <a:pt x="9545" y="14325"/>
                    </a:lnTo>
                    <a:lnTo>
                      <a:pt x="9785" y="14249"/>
                    </a:lnTo>
                    <a:lnTo>
                      <a:pt x="10026" y="14173"/>
                    </a:lnTo>
                    <a:lnTo>
                      <a:pt x="10253" y="14072"/>
                    </a:lnTo>
                    <a:lnTo>
                      <a:pt x="10493" y="13971"/>
                    </a:lnTo>
                    <a:lnTo>
                      <a:pt x="10721" y="13857"/>
                    </a:lnTo>
                    <a:lnTo>
                      <a:pt x="10936" y="13743"/>
                    </a:lnTo>
                    <a:lnTo>
                      <a:pt x="11163" y="13604"/>
                    </a:lnTo>
                    <a:lnTo>
                      <a:pt x="11366" y="13453"/>
                    </a:lnTo>
                    <a:lnTo>
                      <a:pt x="11568" y="13301"/>
                    </a:lnTo>
                    <a:lnTo>
                      <a:pt x="11758" y="13124"/>
                    </a:lnTo>
                    <a:lnTo>
                      <a:pt x="11935" y="12934"/>
                    </a:lnTo>
                    <a:lnTo>
                      <a:pt x="12023" y="12833"/>
                    </a:lnTo>
                    <a:lnTo>
                      <a:pt x="12099" y="12719"/>
                    </a:lnTo>
                    <a:lnTo>
                      <a:pt x="12188" y="12606"/>
                    </a:lnTo>
                    <a:lnTo>
                      <a:pt x="12263" y="12466"/>
                    </a:lnTo>
                    <a:lnTo>
                      <a:pt x="12402" y="12176"/>
                    </a:lnTo>
                    <a:lnTo>
                      <a:pt x="12542" y="11847"/>
                    </a:lnTo>
                    <a:lnTo>
                      <a:pt x="12655" y="11480"/>
                    </a:lnTo>
                    <a:lnTo>
                      <a:pt x="12769" y="11101"/>
                    </a:lnTo>
                    <a:lnTo>
                      <a:pt x="12883" y="10684"/>
                    </a:lnTo>
                    <a:lnTo>
                      <a:pt x="12971" y="10241"/>
                    </a:lnTo>
                    <a:lnTo>
                      <a:pt x="13060" y="9786"/>
                    </a:lnTo>
                    <a:lnTo>
                      <a:pt x="13136" y="9319"/>
                    </a:lnTo>
                    <a:lnTo>
                      <a:pt x="13212" y="8825"/>
                    </a:lnTo>
                    <a:lnTo>
                      <a:pt x="13275" y="8332"/>
                    </a:lnTo>
                    <a:lnTo>
                      <a:pt x="13376" y="7321"/>
                    </a:lnTo>
                    <a:lnTo>
                      <a:pt x="13452" y="6322"/>
                    </a:lnTo>
                    <a:lnTo>
                      <a:pt x="13515" y="5336"/>
                    </a:lnTo>
                    <a:lnTo>
                      <a:pt x="13553" y="4401"/>
                    </a:lnTo>
                    <a:lnTo>
                      <a:pt x="13578" y="3541"/>
                    </a:lnTo>
                    <a:lnTo>
                      <a:pt x="13591" y="2770"/>
                    </a:lnTo>
                    <a:lnTo>
                      <a:pt x="13591" y="1657"/>
                    </a:lnTo>
                    <a:lnTo>
                      <a:pt x="13591" y="1240"/>
                    </a:lnTo>
                    <a:lnTo>
                      <a:pt x="115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598025" y="2821300"/>
                <a:ext cx="66075" cy="105900"/>
              </a:xfrm>
              <a:custGeom>
                <a:avLst/>
                <a:gdLst/>
                <a:ahLst/>
                <a:cxnLst/>
                <a:rect l="l" t="t" r="r" b="b"/>
                <a:pathLst>
                  <a:path w="2643" h="4236" extrusionOk="0">
                    <a:moveTo>
                      <a:pt x="25" y="0"/>
                    </a:moveTo>
                    <a:lnTo>
                      <a:pt x="13" y="140"/>
                    </a:lnTo>
                    <a:lnTo>
                      <a:pt x="0" y="304"/>
                    </a:lnTo>
                    <a:lnTo>
                      <a:pt x="0" y="519"/>
                    </a:lnTo>
                    <a:lnTo>
                      <a:pt x="13" y="772"/>
                    </a:lnTo>
                    <a:lnTo>
                      <a:pt x="38" y="1075"/>
                    </a:lnTo>
                    <a:lnTo>
                      <a:pt x="76" y="1391"/>
                    </a:lnTo>
                    <a:lnTo>
                      <a:pt x="152" y="1732"/>
                    </a:lnTo>
                    <a:lnTo>
                      <a:pt x="202" y="1909"/>
                    </a:lnTo>
                    <a:lnTo>
                      <a:pt x="253" y="2086"/>
                    </a:lnTo>
                    <a:lnTo>
                      <a:pt x="329" y="2263"/>
                    </a:lnTo>
                    <a:lnTo>
                      <a:pt x="405" y="2440"/>
                    </a:lnTo>
                    <a:lnTo>
                      <a:pt x="480" y="2617"/>
                    </a:lnTo>
                    <a:lnTo>
                      <a:pt x="582" y="2794"/>
                    </a:lnTo>
                    <a:lnTo>
                      <a:pt x="695" y="2971"/>
                    </a:lnTo>
                    <a:lnTo>
                      <a:pt x="822" y="3136"/>
                    </a:lnTo>
                    <a:lnTo>
                      <a:pt x="961" y="3300"/>
                    </a:lnTo>
                    <a:lnTo>
                      <a:pt x="1113" y="3464"/>
                    </a:lnTo>
                    <a:lnTo>
                      <a:pt x="1277" y="3616"/>
                    </a:lnTo>
                    <a:lnTo>
                      <a:pt x="1454" y="3755"/>
                    </a:lnTo>
                    <a:lnTo>
                      <a:pt x="1656" y="3894"/>
                    </a:lnTo>
                    <a:lnTo>
                      <a:pt x="1871" y="4021"/>
                    </a:lnTo>
                    <a:lnTo>
                      <a:pt x="2099" y="4135"/>
                    </a:lnTo>
                    <a:lnTo>
                      <a:pt x="2352" y="4236"/>
                    </a:lnTo>
                    <a:lnTo>
                      <a:pt x="2642" y="2529"/>
                    </a:lnTo>
                    <a:lnTo>
                      <a:pt x="2541" y="2491"/>
                    </a:lnTo>
                    <a:lnTo>
                      <a:pt x="2250" y="2339"/>
                    </a:lnTo>
                    <a:lnTo>
                      <a:pt x="1833" y="2124"/>
                    </a:lnTo>
                    <a:lnTo>
                      <a:pt x="1606" y="1973"/>
                    </a:lnTo>
                    <a:lnTo>
                      <a:pt x="1365" y="1821"/>
                    </a:lnTo>
                    <a:lnTo>
                      <a:pt x="1125" y="1644"/>
                    </a:lnTo>
                    <a:lnTo>
                      <a:pt x="885" y="1454"/>
                    </a:lnTo>
                    <a:lnTo>
                      <a:pt x="670" y="1239"/>
                    </a:lnTo>
                    <a:lnTo>
                      <a:pt x="468" y="1024"/>
                    </a:lnTo>
                    <a:lnTo>
                      <a:pt x="379" y="898"/>
                    </a:lnTo>
                    <a:lnTo>
                      <a:pt x="291" y="784"/>
                    </a:lnTo>
                    <a:lnTo>
                      <a:pt x="228" y="658"/>
                    </a:lnTo>
                    <a:lnTo>
                      <a:pt x="164" y="531"/>
                    </a:lnTo>
                    <a:lnTo>
                      <a:pt x="114" y="405"/>
                    </a:lnTo>
                    <a:lnTo>
                      <a:pt x="63" y="279"/>
                    </a:lnTo>
                    <a:lnTo>
                      <a:pt x="38" y="140"/>
                    </a:lnTo>
                    <a:lnTo>
                      <a:pt x="25"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453900" y="2409150"/>
                <a:ext cx="395400" cy="388775"/>
              </a:xfrm>
              <a:custGeom>
                <a:avLst/>
                <a:gdLst/>
                <a:ahLst/>
                <a:cxnLst/>
                <a:rect l="l" t="t" r="r" b="b"/>
                <a:pathLst>
                  <a:path w="15816" h="15551" extrusionOk="0">
                    <a:moveTo>
                      <a:pt x="7093" y="1"/>
                    </a:moveTo>
                    <a:lnTo>
                      <a:pt x="6612" y="13"/>
                    </a:lnTo>
                    <a:lnTo>
                      <a:pt x="6119" y="51"/>
                    </a:lnTo>
                    <a:lnTo>
                      <a:pt x="5601" y="102"/>
                    </a:lnTo>
                    <a:lnTo>
                      <a:pt x="5095" y="190"/>
                    </a:lnTo>
                    <a:lnTo>
                      <a:pt x="4830" y="241"/>
                    </a:lnTo>
                    <a:lnTo>
                      <a:pt x="4577" y="304"/>
                    </a:lnTo>
                    <a:lnTo>
                      <a:pt x="4311" y="367"/>
                    </a:lnTo>
                    <a:lnTo>
                      <a:pt x="4058" y="443"/>
                    </a:lnTo>
                    <a:lnTo>
                      <a:pt x="3805" y="532"/>
                    </a:lnTo>
                    <a:lnTo>
                      <a:pt x="3553" y="633"/>
                    </a:lnTo>
                    <a:lnTo>
                      <a:pt x="3300" y="746"/>
                    </a:lnTo>
                    <a:lnTo>
                      <a:pt x="3047" y="873"/>
                    </a:lnTo>
                    <a:lnTo>
                      <a:pt x="2807" y="1012"/>
                    </a:lnTo>
                    <a:lnTo>
                      <a:pt x="2579" y="1164"/>
                    </a:lnTo>
                    <a:lnTo>
                      <a:pt x="2339" y="1328"/>
                    </a:lnTo>
                    <a:lnTo>
                      <a:pt x="2124" y="1505"/>
                    </a:lnTo>
                    <a:lnTo>
                      <a:pt x="1909" y="1707"/>
                    </a:lnTo>
                    <a:lnTo>
                      <a:pt x="1694" y="1922"/>
                    </a:lnTo>
                    <a:lnTo>
                      <a:pt x="1492" y="2150"/>
                    </a:lnTo>
                    <a:lnTo>
                      <a:pt x="1302" y="2390"/>
                    </a:lnTo>
                    <a:lnTo>
                      <a:pt x="1113" y="2656"/>
                    </a:lnTo>
                    <a:lnTo>
                      <a:pt x="948" y="2934"/>
                    </a:lnTo>
                    <a:lnTo>
                      <a:pt x="784" y="3237"/>
                    </a:lnTo>
                    <a:lnTo>
                      <a:pt x="632" y="3566"/>
                    </a:lnTo>
                    <a:lnTo>
                      <a:pt x="493" y="3907"/>
                    </a:lnTo>
                    <a:lnTo>
                      <a:pt x="367" y="4261"/>
                    </a:lnTo>
                    <a:lnTo>
                      <a:pt x="253" y="4653"/>
                    </a:lnTo>
                    <a:lnTo>
                      <a:pt x="152" y="5058"/>
                    </a:lnTo>
                    <a:lnTo>
                      <a:pt x="76" y="5487"/>
                    </a:lnTo>
                    <a:lnTo>
                      <a:pt x="25" y="5917"/>
                    </a:lnTo>
                    <a:lnTo>
                      <a:pt x="0" y="6347"/>
                    </a:lnTo>
                    <a:lnTo>
                      <a:pt x="0" y="6790"/>
                    </a:lnTo>
                    <a:lnTo>
                      <a:pt x="13" y="7232"/>
                    </a:lnTo>
                    <a:lnTo>
                      <a:pt x="51" y="7687"/>
                    </a:lnTo>
                    <a:lnTo>
                      <a:pt x="101" y="8130"/>
                    </a:lnTo>
                    <a:lnTo>
                      <a:pt x="177" y="8585"/>
                    </a:lnTo>
                    <a:lnTo>
                      <a:pt x="266" y="9027"/>
                    </a:lnTo>
                    <a:lnTo>
                      <a:pt x="354" y="9470"/>
                    </a:lnTo>
                    <a:lnTo>
                      <a:pt x="468" y="9912"/>
                    </a:lnTo>
                    <a:lnTo>
                      <a:pt x="594" y="10342"/>
                    </a:lnTo>
                    <a:lnTo>
                      <a:pt x="721" y="10772"/>
                    </a:lnTo>
                    <a:lnTo>
                      <a:pt x="860" y="11177"/>
                    </a:lnTo>
                    <a:lnTo>
                      <a:pt x="1011" y="11581"/>
                    </a:lnTo>
                    <a:lnTo>
                      <a:pt x="1151" y="11986"/>
                    </a:lnTo>
                    <a:lnTo>
                      <a:pt x="1454" y="12732"/>
                    </a:lnTo>
                    <a:lnTo>
                      <a:pt x="1757" y="13414"/>
                    </a:lnTo>
                    <a:lnTo>
                      <a:pt x="2048" y="14021"/>
                    </a:lnTo>
                    <a:lnTo>
                      <a:pt x="2314" y="14539"/>
                    </a:lnTo>
                    <a:lnTo>
                      <a:pt x="2541" y="14969"/>
                    </a:lnTo>
                    <a:lnTo>
                      <a:pt x="2718" y="15285"/>
                    </a:lnTo>
                    <a:lnTo>
                      <a:pt x="2883" y="15551"/>
                    </a:lnTo>
                    <a:lnTo>
                      <a:pt x="4842" y="13983"/>
                    </a:lnTo>
                    <a:lnTo>
                      <a:pt x="4792" y="13971"/>
                    </a:lnTo>
                    <a:lnTo>
                      <a:pt x="4665" y="13920"/>
                    </a:lnTo>
                    <a:lnTo>
                      <a:pt x="4577" y="13869"/>
                    </a:lnTo>
                    <a:lnTo>
                      <a:pt x="4476" y="13806"/>
                    </a:lnTo>
                    <a:lnTo>
                      <a:pt x="4374" y="13730"/>
                    </a:lnTo>
                    <a:lnTo>
                      <a:pt x="4261" y="13629"/>
                    </a:lnTo>
                    <a:lnTo>
                      <a:pt x="4147" y="13503"/>
                    </a:lnTo>
                    <a:lnTo>
                      <a:pt x="4020" y="13364"/>
                    </a:lnTo>
                    <a:lnTo>
                      <a:pt x="3907" y="13187"/>
                    </a:lnTo>
                    <a:lnTo>
                      <a:pt x="3793" y="12997"/>
                    </a:lnTo>
                    <a:lnTo>
                      <a:pt x="3692" y="12770"/>
                    </a:lnTo>
                    <a:lnTo>
                      <a:pt x="3591" y="12504"/>
                    </a:lnTo>
                    <a:lnTo>
                      <a:pt x="3502" y="12213"/>
                    </a:lnTo>
                    <a:lnTo>
                      <a:pt x="3439" y="11885"/>
                    </a:lnTo>
                    <a:lnTo>
                      <a:pt x="3401" y="11682"/>
                    </a:lnTo>
                    <a:lnTo>
                      <a:pt x="3388" y="11467"/>
                    </a:lnTo>
                    <a:lnTo>
                      <a:pt x="3376" y="11252"/>
                    </a:lnTo>
                    <a:lnTo>
                      <a:pt x="3376" y="11038"/>
                    </a:lnTo>
                    <a:lnTo>
                      <a:pt x="3376" y="10823"/>
                    </a:lnTo>
                    <a:lnTo>
                      <a:pt x="3401" y="10608"/>
                    </a:lnTo>
                    <a:lnTo>
                      <a:pt x="3426" y="10393"/>
                    </a:lnTo>
                    <a:lnTo>
                      <a:pt x="3451" y="10190"/>
                    </a:lnTo>
                    <a:lnTo>
                      <a:pt x="3489" y="9988"/>
                    </a:lnTo>
                    <a:lnTo>
                      <a:pt x="3540" y="9786"/>
                    </a:lnTo>
                    <a:lnTo>
                      <a:pt x="3591" y="9596"/>
                    </a:lnTo>
                    <a:lnTo>
                      <a:pt x="3654" y="9419"/>
                    </a:lnTo>
                    <a:lnTo>
                      <a:pt x="3717" y="9242"/>
                    </a:lnTo>
                    <a:lnTo>
                      <a:pt x="3793" y="9078"/>
                    </a:lnTo>
                    <a:lnTo>
                      <a:pt x="3869" y="8926"/>
                    </a:lnTo>
                    <a:lnTo>
                      <a:pt x="3945" y="8787"/>
                    </a:lnTo>
                    <a:lnTo>
                      <a:pt x="4046" y="8623"/>
                    </a:lnTo>
                    <a:lnTo>
                      <a:pt x="4159" y="8484"/>
                    </a:lnTo>
                    <a:lnTo>
                      <a:pt x="4273" y="8370"/>
                    </a:lnTo>
                    <a:lnTo>
                      <a:pt x="4400" y="8294"/>
                    </a:lnTo>
                    <a:lnTo>
                      <a:pt x="4513" y="8231"/>
                    </a:lnTo>
                    <a:lnTo>
                      <a:pt x="4577" y="8218"/>
                    </a:lnTo>
                    <a:lnTo>
                      <a:pt x="4640" y="8206"/>
                    </a:lnTo>
                    <a:lnTo>
                      <a:pt x="4766" y="8206"/>
                    </a:lnTo>
                    <a:lnTo>
                      <a:pt x="4830" y="8218"/>
                    </a:lnTo>
                    <a:lnTo>
                      <a:pt x="4893" y="8244"/>
                    </a:lnTo>
                    <a:lnTo>
                      <a:pt x="5007" y="8319"/>
                    </a:lnTo>
                    <a:lnTo>
                      <a:pt x="5120" y="8408"/>
                    </a:lnTo>
                    <a:lnTo>
                      <a:pt x="5221" y="8534"/>
                    </a:lnTo>
                    <a:lnTo>
                      <a:pt x="5310" y="8661"/>
                    </a:lnTo>
                    <a:lnTo>
                      <a:pt x="5310" y="8673"/>
                    </a:lnTo>
                    <a:lnTo>
                      <a:pt x="5386" y="8825"/>
                    </a:lnTo>
                    <a:lnTo>
                      <a:pt x="5449" y="8989"/>
                    </a:lnTo>
                    <a:lnTo>
                      <a:pt x="5512" y="9166"/>
                    </a:lnTo>
                    <a:lnTo>
                      <a:pt x="5563" y="9356"/>
                    </a:lnTo>
                    <a:lnTo>
                      <a:pt x="5651" y="9723"/>
                    </a:lnTo>
                    <a:lnTo>
                      <a:pt x="5702" y="10089"/>
                    </a:lnTo>
                    <a:lnTo>
                      <a:pt x="5740" y="10418"/>
                    </a:lnTo>
                    <a:lnTo>
                      <a:pt x="5752" y="10684"/>
                    </a:lnTo>
                    <a:lnTo>
                      <a:pt x="5765" y="10924"/>
                    </a:lnTo>
                    <a:lnTo>
                      <a:pt x="6005" y="10797"/>
                    </a:lnTo>
                    <a:lnTo>
                      <a:pt x="6233" y="10671"/>
                    </a:lnTo>
                    <a:lnTo>
                      <a:pt x="6448" y="10519"/>
                    </a:lnTo>
                    <a:lnTo>
                      <a:pt x="6637" y="10355"/>
                    </a:lnTo>
                    <a:lnTo>
                      <a:pt x="6814" y="10178"/>
                    </a:lnTo>
                    <a:lnTo>
                      <a:pt x="6979" y="9988"/>
                    </a:lnTo>
                    <a:lnTo>
                      <a:pt x="7130" y="9786"/>
                    </a:lnTo>
                    <a:lnTo>
                      <a:pt x="7257" y="9584"/>
                    </a:lnTo>
                    <a:lnTo>
                      <a:pt x="7383" y="9369"/>
                    </a:lnTo>
                    <a:lnTo>
                      <a:pt x="7484" y="9154"/>
                    </a:lnTo>
                    <a:lnTo>
                      <a:pt x="7573" y="8939"/>
                    </a:lnTo>
                    <a:lnTo>
                      <a:pt x="7661" y="8711"/>
                    </a:lnTo>
                    <a:lnTo>
                      <a:pt x="7737" y="8484"/>
                    </a:lnTo>
                    <a:lnTo>
                      <a:pt x="7788" y="8256"/>
                    </a:lnTo>
                    <a:lnTo>
                      <a:pt x="7838" y="8029"/>
                    </a:lnTo>
                    <a:lnTo>
                      <a:pt x="7889" y="7801"/>
                    </a:lnTo>
                    <a:lnTo>
                      <a:pt x="7952" y="7359"/>
                    </a:lnTo>
                    <a:lnTo>
                      <a:pt x="7990" y="6954"/>
                    </a:lnTo>
                    <a:lnTo>
                      <a:pt x="8003" y="6575"/>
                    </a:lnTo>
                    <a:lnTo>
                      <a:pt x="8003" y="6233"/>
                    </a:lnTo>
                    <a:lnTo>
                      <a:pt x="7990" y="5955"/>
                    </a:lnTo>
                    <a:lnTo>
                      <a:pt x="7978" y="5753"/>
                    </a:lnTo>
                    <a:lnTo>
                      <a:pt x="7952" y="5563"/>
                    </a:lnTo>
                    <a:lnTo>
                      <a:pt x="8420" y="5715"/>
                    </a:lnTo>
                    <a:lnTo>
                      <a:pt x="8938" y="5867"/>
                    </a:lnTo>
                    <a:lnTo>
                      <a:pt x="9596" y="6044"/>
                    </a:lnTo>
                    <a:lnTo>
                      <a:pt x="9962" y="6132"/>
                    </a:lnTo>
                    <a:lnTo>
                      <a:pt x="10367" y="6221"/>
                    </a:lnTo>
                    <a:lnTo>
                      <a:pt x="10771" y="6309"/>
                    </a:lnTo>
                    <a:lnTo>
                      <a:pt x="11201" y="6385"/>
                    </a:lnTo>
                    <a:lnTo>
                      <a:pt x="11644" y="6448"/>
                    </a:lnTo>
                    <a:lnTo>
                      <a:pt x="12086" y="6511"/>
                    </a:lnTo>
                    <a:lnTo>
                      <a:pt x="12529" y="6549"/>
                    </a:lnTo>
                    <a:lnTo>
                      <a:pt x="12959" y="6562"/>
                    </a:lnTo>
                    <a:lnTo>
                      <a:pt x="13376" y="6562"/>
                    </a:lnTo>
                    <a:lnTo>
                      <a:pt x="13755" y="6537"/>
                    </a:lnTo>
                    <a:lnTo>
                      <a:pt x="14084" y="6499"/>
                    </a:lnTo>
                    <a:lnTo>
                      <a:pt x="14387" y="6436"/>
                    </a:lnTo>
                    <a:lnTo>
                      <a:pt x="14653" y="6360"/>
                    </a:lnTo>
                    <a:lnTo>
                      <a:pt x="14880" y="6271"/>
                    </a:lnTo>
                    <a:lnTo>
                      <a:pt x="15083" y="6183"/>
                    </a:lnTo>
                    <a:lnTo>
                      <a:pt x="15260" y="6082"/>
                    </a:lnTo>
                    <a:lnTo>
                      <a:pt x="15399" y="5993"/>
                    </a:lnTo>
                    <a:lnTo>
                      <a:pt x="15525" y="5905"/>
                    </a:lnTo>
                    <a:lnTo>
                      <a:pt x="15614" y="5816"/>
                    </a:lnTo>
                    <a:lnTo>
                      <a:pt x="15689" y="5728"/>
                    </a:lnTo>
                    <a:lnTo>
                      <a:pt x="15778" y="5614"/>
                    </a:lnTo>
                    <a:lnTo>
                      <a:pt x="15816" y="5563"/>
                    </a:lnTo>
                    <a:lnTo>
                      <a:pt x="15753" y="5361"/>
                    </a:lnTo>
                    <a:lnTo>
                      <a:pt x="15677" y="5146"/>
                    </a:lnTo>
                    <a:lnTo>
                      <a:pt x="15601" y="4944"/>
                    </a:lnTo>
                    <a:lnTo>
                      <a:pt x="15525" y="4742"/>
                    </a:lnTo>
                    <a:lnTo>
                      <a:pt x="15424" y="4552"/>
                    </a:lnTo>
                    <a:lnTo>
                      <a:pt x="15335" y="4362"/>
                    </a:lnTo>
                    <a:lnTo>
                      <a:pt x="15222" y="4173"/>
                    </a:lnTo>
                    <a:lnTo>
                      <a:pt x="15108" y="3996"/>
                    </a:lnTo>
                    <a:lnTo>
                      <a:pt x="15108" y="3983"/>
                    </a:lnTo>
                    <a:lnTo>
                      <a:pt x="14956" y="3755"/>
                    </a:lnTo>
                    <a:lnTo>
                      <a:pt x="14792" y="3540"/>
                    </a:lnTo>
                    <a:lnTo>
                      <a:pt x="14615" y="3326"/>
                    </a:lnTo>
                    <a:lnTo>
                      <a:pt x="14438" y="3123"/>
                    </a:lnTo>
                    <a:lnTo>
                      <a:pt x="14248" y="2921"/>
                    </a:lnTo>
                    <a:lnTo>
                      <a:pt x="14046" y="2731"/>
                    </a:lnTo>
                    <a:lnTo>
                      <a:pt x="13844" y="2542"/>
                    </a:lnTo>
                    <a:lnTo>
                      <a:pt x="13629" y="2365"/>
                    </a:lnTo>
                    <a:lnTo>
                      <a:pt x="13414" y="2200"/>
                    </a:lnTo>
                    <a:lnTo>
                      <a:pt x="13186" y="2036"/>
                    </a:lnTo>
                    <a:lnTo>
                      <a:pt x="12959" y="1872"/>
                    </a:lnTo>
                    <a:lnTo>
                      <a:pt x="12731" y="1720"/>
                    </a:lnTo>
                    <a:lnTo>
                      <a:pt x="12491" y="1581"/>
                    </a:lnTo>
                    <a:lnTo>
                      <a:pt x="12251" y="1442"/>
                    </a:lnTo>
                    <a:lnTo>
                      <a:pt x="11758" y="1189"/>
                    </a:lnTo>
                    <a:lnTo>
                      <a:pt x="11442" y="1037"/>
                    </a:lnTo>
                    <a:lnTo>
                      <a:pt x="11125" y="898"/>
                    </a:lnTo>
                    <a:lnTo>
                      <a:pt x="10797" y="759"/>
                    </a:lnTo>
                    <a:lnTo>
                      <a:pt x="10481" y="645"/>
                    </a:lnTo>
                    <a:lnTo>
                      <a:pt x="10165" y="532"/>
                    </a:lnTo>
                    <a:lnTo>
                      <a:pt x="9849" y="443"/>
                    </a:lnTo>
                    <a:lnTo>
                      <a:pt x="9545" y="355"/>
                    </a:lnTo>
                    <a:lnTo>
                      <a:pt x="9242" y="266"/>
                    </a:lnTo>
                    <a:lnTo>
                      <a:pt x="8938" y="203"/>
                    </a:lnTo>
                    <a:lnTo>
                      <a:pt x="8648" y="140"/>
                    </a:lnTo>
                    <a:lnTo>
                      <a:pt x="8357" y="102"/>
                    </a:lnTo>
                    <a:lnTo>
                      <a:pt x="8079" y="64"/>
                    </a:lnTo>
                    <a:lnTo>
                      <a:pt x="7813" y="26"/>
                    </a:lnTo>
                    <a:lnTo>
                      <a:pt x="7560" y="13"/>
                    </a:lnTo>
                    <a:lnTo>
                      <a:pt x="7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301875" y="2353850"/>
                <a:ext cx="226000" cy="285725"/>
              </a:xfrm>
              <a:custGeom>
                <a:avLst/>
                <a:gdLst/>
                <a:ahLst/>
                <a:cxnLst/>
                <a:rect l="l" t="t" r="r" b="b"/>
                <a:pathLst>
                  <a:path w="9040" h="11429" extrusionOk="0">
                    <a:moveTo>
                      <a:pt x="4829" y="0"/>
                    </a:moveTo>
                    <a:lnTo>
                      <a:pt x="4551" y="25"/>
                    </a:lnTo>
                    <a:lnTo>
                      <a:pt x="4273" y="63"/>
                    </a:lnTo>
                    <a:lnTo>
                      <a:pt x="4020" y="114"/>
                    </a:lnTo>
                    <a:lnTo>
                      <a:pt x="3768" y="177"/>
                    </a:lnTo>
                    <a:lnTo>
                      <a:pt x="3540" y="266"/>
                    </a:lnTo>
                    <a:lnTo>
                      <a:pt x="3312" y="367"/>
                    </a:lnTo>
                    <a:lnTo>
                      <a:pt x="3097" y="481"/>
                    </a:lnTo>
                    <a:lnTo>
                      <a:pt x="2895" y="607"/>
                    </a:lnTo>
                    <a:lnTo>
                      <a:pt x="2706" y="759"/>
                    </a:lnTo>
                    <a:lnTo>
                      <a:pt x="2529" y="910"/>
                    </a:lnTo>
                    <a:lnTo>
                      <a:pt x="2364" y="1087"/>
                    </a:lnTo>
                    <a:lnTo>
                      <a:pt x="2212" y="1264"/>
                    </a:lnTo>
                    <a:lnTo>
                      <a:pt x="2061" y="1467"/>
                    </a:lnTo>
                    <a:lnTo>
                      <a:pt x="1934" y="1682"/>
                    </a:lnTo>
                    <a:lnTo>
                      <a:pt x="1808" y="1897"/>
                    </a:lnTo>
                    <a:lnTo>
                      <a:pt x="1694" y="2137"/>
                    </a:lnTo>
                    <a:lnTo>
                      <a:pt x="1593" y="2377"/>
                    </a:lnTo>
                    <a:lnTo>
                      <a:pt x="1505" y="2642"/>
                    </a:lnTo>
                    <a:lnTo>
                      <a:pt x="1416" y="2908"/>
                    </a:lnTo>
                    <a:lnTo>
                      <a:pt x="1353" y="3186"/>
                    </a:lnTo>
                    <a:lnTo>
                      <a:pt x="1290" y="3477"/>
                    </a:lnTo>
                    <a:lnTo>
                      <a:pt x="1239" y="3780"/>
                    </a:lnTo>
                    <a:lnTo>
                      <a:pt x="1201" y="4096"/>
                    </a:lnTo>
                    <a:lnTo>
                      <a:pt x="1163" y="4425"/>
                    </a:lnTo>
                    <a:lnTo>
                      <a:pt x="1138" y="4754"/>
                    </a:lnTo>
                    <a:lnTo>
                      <a:pt x="1125" y="5095"/>
                    </a:lnTo>
                    <a:lnTo>
                      <a:pt x="1125" y="5449"/>
                    </a:lnTo>
                    <a:lnTo>
                      <a:pt x="1138" y="5803"/>
                    </a:lnTo>
                    <a:lnTo>
                      <a:pt x="1151" y="6170"/>
                    </a:lnTo>
                    <a:lnTo>
                      <a:pt x="1176" y="6549"/>
                    </a:lnTo>
                    <a:lnTo>
                      <a:pt x="1201" y="6916"/>
                    </a:lnTo>
                    <a:lnTo>
                      <a:pt x="1214" y="7257"/>
                    </a:lnTo>
                    <a:lnTo>
                      <a:pt x="1226" y="7573"/>
                    </a:lnTo>
                    <a:lnTo>
                      <a:pt x="1226" y="7876"/>
                    </a:lnTo>
                    <a:lnTo>
                      <a:pt x="1214" y="8142"/>
                    </a:lnTo>
                    <a:lnTo>
                      <a:pt x="1188" y="8395"/>
                    </a:lnTo>
                    <a:lnTo>
                      <a:pt x="1163" y="8622"/>
                    </a:lnTo>
                    <a:lnTo>
                      <a:pt x="1125" y="8837"/>
                    </a:lnTo>
                    <a:lnTo>
                      <a:pt x="1087" y="9027"/>
                    </a:lnTo>
                    <a:lnTo>
                      <a:pt x="1049" y="9204"/>
                    </a:lnTo>
                    <a:lnTo>
                      <a:pt x="999" y="9356"/>
                    </a:lnTo>
                    <a:lnTo>
                      <a:pt x="948" y="9495"/>
                    </a:lnTo>
                    <a:lnTo>
                      <a:pt x="885" y="9621"/>
                    </a:lnTo>
                    <a:lnTo>
                      <a:pt x="834" y="9735"/>
                    </a:lnTo>
                    <a:lnTo>
                      <a:pt x="771" y="9823"/>
                    </a:lnTo>
                    <a:lnTo>
                      <a:pt x="708" y="9912"/>
                    </a:lnTo>
                    <a:lnTo>
                      <a:pt x="645" y="9988"/>
                    </a:lnTo>
                    <a:lnTo>
                      <a:pt x="582" y="10038"/>
                    </a:lnTo>
                    <a:lnTo>
                      <a:pt x="455" y="10139"/>
                    </a:lnTo>
                    <a:lnTo>
                      <a:pt x="329" y="10190"/>
                    </a:lnTo>
                    <a:lnTo>
                      <a:pt x="228" y="10228"/>
                    </a:lnTo>
                    <a:lnTo>
                      <a:pt x="126" y="10241"/>
                    </a:lnTo>
                    <a:lnTo>
                      <a:pt x="63" y="10241"/>
                    </a:lnTo>
                    <a:lnTo>
                      <a:pt x="0" y="10228"/>
                    </a:lnTo>
                    <a:lnTo>
                      <a:pt x="38" y="10304"/>
                    </a:lnTo>
                    <a:lnTo>
                      <a:pt x="177" y="10506"/>
                    </a:lnTo>
                    <a:lnTo>
                      <a:pt x="291" y="10632"/>
                    </a:lnTo>
                    <a:lnTo>
                      <a:pt x="417" y="10759"/>
                    </a:lnTo>
                    <a:lnTo>
                      <a:pt x="569" y="10898"/>
                    </a:lnTo>
                    <a:lnTo>
                      <a:pt x="733" y="11037"/>
                    </a:lnTo>
                    <a:lnTo>
                      <a:pt x="923" y="11163"/>
                    </a:lnTo>
                    <a:lnTo>
                      <a:pt x="1138" y="11265"/>
                    </a:lnTo>
                    <a:lnTo>
                      <a:pt x="1252" y="11315"/>
                    </a:lnTo>
                    <a:lnTo>
                      <a:pt x="1378" y="11353"/>
                    </a:lnTo>
                    <a:lnTo>
                      <a:pt x="1505" y="11391"/>
                    </a:lnTo>
                    <a:lnTo>
                      <a:pt x="1631" y="11416"/>
                    </a:lnTo>
                    <a:lnTo>
                      <a:pt x="1770" y="11429"/>
                    </a:lnTo>
                    <a:lnTo>
                      <a:pt x="1909" y="11429"/>
                    </a:lnTo>
                    <a:lnTo>
                      <a:pt x="2048" y="11416"/>
                    </a:lnTo>
                    <a:lnTo>
                      <a:pt x="2200" y="11404"/>
                    </a:lnTo>
                    <a:lnTo>
                      <a:pt x="2352" y="11378"/>
                    </a:lnTo>
                    <a:lnTo>
                      <a:pt x="2516" y="11328"/>
                    </a:lnTo>
                    <a:lnTo>
                      <a:pt x="2680" y="11277"/>
                    </a:lnTo>
                    <a:lnTo>
                      <a:pt x="2845" y="11201"/>
                    </a:lnTo>
                    <a:lnTo>
                      <a:pt x="3022" y="11113"/>
                    </a:lnTo>
                    <a:lnTo>
                      <a:pt x="3186" y="11024"/>
                    </a:lnTo>
                    <a:lnTo>
                      <a:pt x="3363" y="10923"/>
                    </a:lnTo>
                    <a:lnTo>
                      <a:pt x="3527" y="10809"/>
                    </a:lnTo>
                    <a:lnTo>
                      <a:pt x="3692" y="10696"/>
                    </a:lnTo>
                    <a:lnTo>
                      <a:pt x="3843" y="10569"/>
                    </a:lnTo>
                    <a:lnTo>
                      <a:pt x="4008" y="10443"/>
                    </a:lnTo>
                    <a:lnTo>
                      <a:pt x="4159" y="10291"/>
                    </a:lnTo>
                    <a:lnTo>
                      <a:pt x="4311" y="10152"/>
                    </a:lnTo>
                    <a:lnTo>
                      <a:pt x="4450" y="9988"/>
                    </a:lnTo>
                    <a:lnTo>
                      <a:pt x="4589" y="9836"/>
                    </a:lnTo>
                    <a:lnTo>
                      <a:pt x="4716" y="9659"/>
                    </a:lnTo>
                    <a:lnTo>
                      <a:pt x="4829" y="9482"/>
                    </a:lnTo>
                    <a:lnTo>
                      <a:pt x="4943" y="9292"/>
                    </a:lnTo>
                    <a:lnTo>
                      <a:pt x="5057" y="9103"/>
                    </a:lnTo>
                    <a:lnTo>
                      <a:pt x="5146" y="8900"/>
                    </a:lnTo>
                    <a:lnTo>
                      <a:pt x="5234" y="8698"/>
                    </a:lnTo>
                    <a:lnTo>
                      <a:pt x="5310" y="8483"/>
                    </a:lnTo>
                    <a:lnTo>
                      <a:pt x="5373" y="8268"/>
                    </a:lnTo>
                    <a:lnTo>
                      <a:pt x="5424" y="8041"/>
                    </a:lnTo>
                    <a:lnTo>
                      <a:pt x="5462" y="7801"/>
                    </a:lnTo>
                    <a:lnTo>
                      <a:pt x="5500" y="7560"/>
                    </a:lnTo>
                    <a:lnTo>
                      <a:pt x="5512" y="7308"/>
                    </a:lnTo>
                    <a:lnTo>
                      <a:pt x="5512" y="7055"/>
                    </a:lnTo>
                    <a:lnTo>
                      <a:pt x="5500" y="6802"/>
                    </a:lnTo>
                    <a:lnTo>
                      <a:pt x="5462" y="6536"/>
                    </a:lnTo>
                    <a:lnTo>
                      <a:pt x="5424" y="6258"/>
                    </a:lnTo>
                    <a:lnTo>
                      <a:pt x="5360" y="5980"/>
                    </a:lnTo>
                    <a:lnTo>
                      <a:pt x="5285" y="5689"/>
                    </a:lnTo>
                    <a:lnTo>
                      <a:pt x="5196" y="5398"/>
                    </a:lnTo>
                    <a:lnTo>
                      <a:pt x="5082" y="5095"/>
                    </a:lnTo>
                    <a:lnTo>
                      <a:pt x="4943" y="4792"/>
                    </a:lnTo>
                    <a:lnTo>
                      <a:pt x="4817" y="4501"/>
                    </a:lnTo>
                    <a:lnTo>
                      <a:pt x="4728" y="4235"/>
                    </a:lnTo>
                    <a:lnTo>
                      <a:pt x="4665" y="3983"/>
                    </a:lnTo>
                    <a:lnTo>
                      <a:pt x="4640" y="3768"/>
                    </a:lnTo>
                    <a:lnTo>
                      <a:pt x="4640" y="3565"/>
                    </a:lnTo>
                    <a:lnTo>
                      <a:pt x="4665" y="3388"/>
                    </a:lnTo>
                    <a:lnTo>
                      <a:pt x="4703" y="3237"/>
                    </a:lnTo>
                    <a:lnTo>
                      <a:pt x="4779" y="3110"/>
                    </a:lnTo>
                    <a:lnTo>
                      <a:pt x="4867" y="2996"/>
                    </a:lnTo>
                    <a:lnTo>
                      <a:pt x="4969" y="2908"/>
                    </a:lnTo>
                    <a:lnTo>
                      <a:pt x="5095" y="2845"/>
                    </a:lnTo>
                    <a:lnTo>
                      <a:pt x="5234" y="2794"/>
                    </a:lnTo>
                    <a:lnTo>
                      <a:pt x="5386" y="2756"/>
                    </a:lnTo>
                    <a:lnTo>
                      <a:pt x="5550" y="2744"/>
                    </a:lnTo>
                    <a:lnTo>
                      <a:pt x="5727" y="2744"/>
                    </a:lnTo>
                    <a:lnTo>
                      <a:pt x="5904" y="2769"/>
                    </a:lnTo>
                    <a:lnTo>
                      <a:pt x="6081" y="2807"/>
                    </a:lnTo>
                    <a:lnTo>
                      <a:pt x="6271" y="2857"/>
                    </a:lnTo>
                    <a:lnTo>
                      <a:pt x="6460" y="2933"/>
                    </a:lnTo>
                    <a:lnTo>
                      <a:pt x="6650" y="3009"/>
                    </a:lnTo>
                    <a:lnTo>
                      <a:pt x="6840" y="3110"/>
                    </a:lnTo>
                    <a:lnTo>
                      <a:pt x="7017" y="3211"/>
                    </a:lnTo>
                    <a:lnTo>
                      <a:pt x="7194" y="3338"/>
                    </a:lnTo>
                    <a:lnTo>
                      <a:pt x="7371" y="3477"/>
                    </a:lnTo>
                    <a:lnTo>
                      <a:pt x="7522" y="3616"/>
                    </a:lnTo>
                    <a:lnTo>
                      <a:pt x="7674" y="3768"/>
                    </a:lnTo>
                    <a:lnTo>
                      <a:pt x="7813" y="3945"/>
                    </a:lnTo>
                    <a:lnTo>
                      <a:pt x="7927" y="4109"/>
                    </a:lnTo>
                    <a:lnTo>
                      <a:pt x="8041" y="4299"/>
                    </a:lnTo>
                    <a:lnTo>
                      <a:pt x="8117" y="4488"/>
                    </a:lnTo>
                    <a:lnTo>
                      <a:pt x="8180" y="4691"/>
                    </a:lnTo>
                    <a:lnTo>
                      <a:pt x="8230" y="4905"/>
                    </a:lnTo>
                    <a:lnTo>
                      <a:pt x="9039" y="3932"/>
                    </a:lnTo>
                    <a:lnTo>
                      <a:pt x="9014" y="3780"/>
                    </a:lnTo>
                    <a:lnTo>
                      <a:pt x="8989" y="3591"/>
                    </a:lnTo>
                    <a:lnTo>
                      <a:pt x="8938" y="3350"/>
                    </a:lnTo>
                    <a:lnTo>
                      <a:pt x="8875" y="3072"/>
                    </a:lnTo>
                    <a:lnTo>
                      <a:pt x="8774" y="2744"/>
                    </a:lnTo>
                    <a:lnTo>
                      <a:pt x="8648" y="2402"/>
                    </a:lnTo>
                    <a:lnTo>
                      <a:pt x="8572" y="2225"/>
                    </a:lnTo>
                    <a:lnTo>
                      <a:pt x="8483" y="2048"/>
                    </a:lnTo>
                    <a:lnTo>
                      <a:pt x="8382" y="1871"/>
                    </a:lnTo>
                    <a:lnTo>
                      <a:pt x="8281" y="1694"/>
                    </a:lnTo>
                    <a:lnTo>
                      <a:pt x="8167" y="1517"/>
                    </a:lnTo>
                    <a:lnTo>
                      <a:pt x="8041" y="1340"/>
                    </a:lnTo>
                    <a:lnTo>
                      <a:pt x="7902" y="1176"/>
                    </a:lnTo>
                    <a:lnTo>
                      <a:pt x="7750" y="1012"/>
                    </a:lnTo>
                    <a:lnTo>
                      <a:pt x="7573" y="860"/>
                    </a:lnTo>
                    <a:lnTo>
                      <a:pt x="7396" y="708"/>
                    </a:lnTo>
                    <a:lnTo>
                      <a:pt x="7206" y="569"/>
                    </a:lnTo>
                    <a:lnTo>
                      <a:pt x="7004" y="443"/>
                    </a:lnTo>
                    <a:lnTo>
                      <a:pt x="6776" y="341"/>
                    </a:lnTo>
                    <a:lnTo>
                      <a:pt x="6536" y="240"/>
                    </a:lnTo>
                    <a:lnTo>
                      <a:pt x="6283" y="152"/>
                    </a:lnTo>
                    <a:lnTo>
                      <a:pt x="6018" y="89"/>
                    </a:lnTo>
                    <a:lnTo>
                      <a:pt x="5727" y="38"/>
                    </a:lnTo>
                    <a:lnTo>
                      <a:pt x="5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1261725" y="3801100"/>
                <a:ext cx="889750" cy="484550"/>
              </a:xfrm>
              <a:custGeom>
                <a:avLst/>
                <a:gdLst/>
                <a:ahLst/>
                <a:cxnLst/>
                <a:rect l="l" t="t" r="r" b="b"/>
                <a:pathLst>
                  <a:path w="35590" h="19382" extrusionOk="0">
                    <a:moveTo>
                      <a:pt x="15702" y="0"/>
                    </a:moveTo>
                    <a:lnTo>
                      <a:pt x="13831" y="13"/>
                    </a:lnTo>
                    <a:lnTo>
                      <a:pt x="11935" y="38"/>
                    </a:lnTo>
                    <a:lnTo>
                      <a:pt x="8294" y="114"/>
                    </a:lnTo>
                    <a:lnTo>
                      <a:pt x="5197" y="203"/>
                    </a:lnTo>
                    <a:lnTo>
                      <a:pt x="2238" y="291"/>
                    </a:lnTo>
                    <a:lnTo>
                      <a:pt x="2099" y="531"/>
                    </a:lnTo>
                    <a:lnTo>
                      <a:pt x="1947" y="809"/>
                    </a:lnTo>
                    <a:lnTo>
                      <a:pt x="1758" y="1201"/>
                    </a:lnTo>
                    <a:lnTo>
                      <a:pt x="1530" y="1682"/>
                    </a:lnTo>
                    <a:lnTo>
                      <a:pt x="1290" y="2251"/>
                    </a:lnTo>
                    <a:lnTo>
                      <a:pt x="1037" y="2908"/>
                    </a:lnTo>
                    <a:lnTo>
                      <a:pt x="911" y="3275"/>
                    </a:lnTo>
                    <a:lnTo>
                      <a:pt x="797" y="3641"/>
                    </a:lnTo>
                    <a:lnTo>
                      <a:pt x="671" y="4033"/>
                    </a:lnTo>
                    <a:lnTo>
                      <a:pt x="569" y="4450"/>
                    </a:lnTo>
                    <a:lnTo>
                      <a:pt x="456" y="4880"/>
                    </a:lnTo>
                    <a:lnTo>
                      <a:pt x="354" y="5323"/>
                    </a:lnTo>
                    <a:lnTo>
                      <a:pt x="266" y="5778"/>
                    </a:lnTo>
                    <a:lnTo>
                      <a:pt x="190" y="6246"/>
                    </a:lnTo>
                    <a:lnTo>
                      <a:pt x="127" y="6739"/>
                    </a:lnTo>
                    <a:lnTo>
                      <a:pt x="64" y="7232"/>
                    </a:lnTo>
                    <a:lnTo>
                      <a:pt x="26" y="7738"/>
                    </a:lnTo>
                    <a:lnTo>
                      <a:pt x="13" y="8269"/>
                    </a:lnTo>
                    <a:lnTo>
                      <a:pt x="0" y="8787"/>
                    </a:lnTo>
                    <a:lnTo>
                      <a:pt x="13" y="9330"/>
                    </a:lnTo>
                    <a:lnTo>
                      <a:pt x="51" y="9874"/>
                    </a:lnTo>
                    <a:lnTo>
                      <a:pt x="114" y="10430"/>
                    </a:lnTo>
                    <a:lnTo>
                      <a:pt x="190" y="10999"/>
                    </a:lnTo>
                    <a:lnTo>
                      <a:pt x="291" y="11568"/>
                    </a:lnTo>
                    <a:lnTo>
                      <a:pt x="354" y="11846"/>
                    </a:lnTo>
                    <a:lnTo>
                      <a:pt x="430" y="12124"/>
                    </a:lnTo>
                    <a:lnTo>
                      <a:pt x="506" y="12390"/>
                    </a:lnTo>
                    <a:lnTo>
                      <a:pt x="595" y="12655"/>
                    </a:lnTo>
                    <a:lnTo>
                      <a:pt x="683" y="12921"/>
                    </a:lnTo>
                    <a:lnTo>
                      <a:pt x="784" y="13161"/>
                    </a:lnTo>
                    <a:lnTo>
                      <a:pt x="898" y="13414"/>
                    </a:lnTo>
                    <a:lnTo>
                      <a:pt x="1012" y="13654"/>
                    </a:lnTo>
                    <a:lnTo>
                      <a:pt x="1138" y="13882"/>
                    </a:lnTo>
                    <a:lnTo>
                      <a:pt x="1265" y="14109"/>
                    </a:lnTo>
                    <a:lnTo>
                      <a:pt x="1404" y="14337"/>
                    </a:lnTo>
                    <a:lnTo>
                      <a:pt x="1555" y="14552"/>
                    </a:lnTo>
                    <a:lnTo>
                      <a:pt x="1695" y="14767"/>
                    </a:lnTo>
                    <a:lnTo>
                      <a:pt x="1859" y="14969"/>
                    </a:lnTo>
                    <a:lnTo>
                      <a:pt x="2023" y="15171"/>
                    </a:lnTo>
                    <a:lnTo>
                      <a:pt x="2188" y="15361"/>
                    </a:lnTo>
                    <a:lnTo>
                      <a:pt x="2365" y="15551"/>
                    </a:lnTo>
                    <a:lnTo>
                      <a:pt x="2542" y="15728"/>
                    </a:lnTo>
                    <a:lnTo>
                      <a:pt x="2731" y="15905"/>
                    </a:lnTo>
                    <a:lnTo>
                      <a:pt x="2921" y="16082"/>
                    </a:lnTo>
                    <a:lnTo>
                      <a:pt x="3325" y="16410"/>
                    </a:lnTo>
                    <a:lnTo>
                      <a:pt x="3743" y="16714"/>
                    </a:lnTo>
                    <a:lnTo>
                      <a:pt x="4185" y="17005"/>
                    </a:lnTo>
                    <a:lnTo>
                      <a:pt x="4640" y="17283"/>
                    </a:lnTo>
                    <a:lnTo>
                      <a:pt x="5108" y="17523"/>
                    </a:lnTo>
                    <a:lnTo>
                      <a:pt x="5601" y="17763"/>
                    </a:lnTo>
                    <a:lnTo>
                      <a:pt x="6107" y="17978"/>
                    </a:lnTo>
                    <a:lnTo>
                      <a:pt x="6612" y="18180"/>
                    </a:lnTo>
                    <a:lnTo>
                      <a:pt x="7143" y="18357"/>
                    </a:lnTo>
                    <a:lnTo>
                      <a:pt x="7687" y="18522"/>
                    </a:lnTo>
                    <a:lnTo>
                      <a:pt x="8231" y="18673"/>
                    </a:lnTo>
                    <a:lnTo>
                      <a:pt x="8787" y="18800"/>
                    </a:lnTo>
                    <a:lnTo>
                      <a:pt x="9343" y="18914"/>
                    </a:lnTo>
                    <a:lnTo>
                      <a:pt x="9912" y="19027"/>
                    </a:lnTo>
                    <a:lnTo>
                      <a:pt x="10494" y="19116"/>
                    </a:lnTo>
                    <a:lnTo>
                      <a:pt x="11063" y="19192"/>
                    </a:lnTo>
                    <a:lnTo>
                      <a:pt x="11644" y="19255"/>
                    </a:lnTo>
                    <a:lnTo>
                      <a:pt x="12226" y="19305"/>
                    </a:lnTo>
                    <a:lnTo>
                      <a:pt x="12807" y="19343"/>
                    </a:lnTo>
                    <a:lnTo>
                      <a:pt x="13389" y="19369"/>
                    </a:lnTo>
                    <a:lnTo>
                      <a:pt x="13970" y="19381"/>
                    </a:lnTo>
                    <a:lnTo>
                      <a:pt x="28800" y="19381"/>
                    </a:lnTo>
                    <a:lnTo>
                      <a:pt x="35589" y="4893"/>
                    </a:lnTo>
                    <a:lnTo>
                      <a:pt x="34312" y="4311"/>
                    </a:lnTo>
                    <a:lnTo>
                      <a:pt x="32909" y="3692"/>
                    </a:lnTo>
                    <a:lnTo>
                      <a:pt x="31189" y="2959"/>
                    </a:lnTo>
                    <a:lnTo>
                      <a:pt x="30254" y="2567"/>
                    </a:lnTo>
                    <a:lnTo>
                      <a:pt x="29280" y="2175"/>
                    </a:lnTo>
                    <a:lnTo>
                      <a:pt x="28294" y="1796"/>
                    </a:lnTo>
                    <a:lnTo>
                      <a:pt x="27308" y="1429"/>
                    </a:lnTo>
                    <a:lnTo>
                      <a:pt x="26347" y="1088"/>
                    </a:lnTo>
                    <a:lnTo>
                      <a:pt x="25424" y="771"/>
                    </a:lnTo>
                    <a:lnTo>
                      <a:pt x="24540" y="506"/>
                    </a:lnTo>
                    <a:lnTo>
                      <a:pt x="24135" y="392"/>
                    </a:lnTo>
                    <a:lnTo>
                      <a:pt x="23743" y="291"/>
                    </a:lnTo>
                    <a:lnTo>
                      <a:pt x="23427" y="241"/>
                    </a:lnTo>
                    <a:lnTo>
                      <a:pt x="23035" y="190"/>
                    </a:lnTo>
                    <a:lnTo>
                      <a:pt x="22555" y="139"/>
                    </a:lnTo>
                    <a:lnTo>
                      <a:pt x="22011" y="101"/>
                    </a:lnTo>
                    <a:lnTo>
                      <a:pt x="21392" y="76"/>
                    </a:lnTo>
                    <a:lnTo>
                      <a:pt x="20709" y="51"/>
                    </a:lnTo>
                    <a:lnTo>
                      <a:pt x="19192" y="13"/>
                    </a:lnTo>
                    <a:lnTo>
                      <a:pt x="17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1732975" y="3812150"/>
                <a:ext cx="408050" cy="203250"/>
              </a:xfrm>
              <a:custGeom>
                <a:avLst/>
                <a:gdLst/>
                <a:ahLst/>
                <a:cxnLst/>
                <a:rect l="l" t="t" r="r" b="b"/>
                <a:pathLst>
                  <a:path w="16322" h="8130" extrusionOk="0">
                    <a:moveTo>
                      <a:pt x="16322" y="1"/>
                    </a:moveTo>
                    <a:lnTo>
                      <a:pt x="0" y="3566"/>
                    </a:lnTo>
                    <a:lnTo>
                      <a:pt x="13629" y="8130"/>
                    </a:lnTo>
                    <a:lnTo>
                      <a:pt x="1632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1247500" y="2938250"/>
                <a:ext cx="653650" cy="940300"/>
              </a:xfrm>
              <a:custGeom>
                <a:avLst/>
                <a:gdLst/>
                <a:ahLst/>
                <a:cxnLst/>
                <a:rect l="l" t="t" r="r" b="b"/>
                <a:pathLst>
                  <a:path w="26146" h="37612" extrusionOk="0">
                    <a:moveTo>
                      <a:pt x="3844" y="0"/>
                    </a:moveTo>
                    <a:lnTo>
                      <a:pt x="3566" y="13"/>
                    </a:lnTo>
                    <a:lnTo>
                      <a:pt x="3275" y="51"/>
                    </a:lnTo>
                    <a:lnTo>
                      <a:pt x="3009" y="114"/>
                    </a:lnTo>
                    <a:lnTo>
                      <a:pt x="2731" y="190"/>
                    </a:lnTo>
                    <a:lnTo>
                      <a:pt x="2466" y="291"/>
                    </a:lnTo>
                    <a:lnTo>
                      <a:pt x="2213" y="405"/>
                    </a:lnTo>
                    <a:lnTo>
                      <a:pt x="1960" y="531"/>
                    </a:lnTo>
                    <a:lnTo>
                      <a:pt x="1720" y="683"/>
                    </a:lnTo>
                    <a:lnTo>
                      <a:pt x="1492" y="847"/>
                    </a:lnTo>
                    <a:lnTo>
                      <a:pt x="1265" y="1037"/>
                    </a:lnTo>
                    <a:lnTo>
                      <a:pt x="1063" y="1226"/>
                    </a:lnTo>
                    <a:lnTo>
                      <a:pt x="873" y="1441"/>
                    </a:lnTo>
                    <a:lnTo>
                      <a:pt x="696" y="1682"/>
                    </a:lnTo>
                    <a:lnTo>
                      <a:pt x="544" y="1922"/>
                    </a:lnTo>
                    <a:lnTo>
                      <a:pt x="392" y="2175"/>
                    </a:lnTo>
                    <a:lnTo>
                      <a:pt x="279" y="2453"/>
                    </a:lnTo>
                    <a:lnTo>
                      <a:pt x="178" y="2731"/>
                    </a:lnTo>
                    <a:lnTo>
                      <a:pt x="102" y="3034"/>
                    </a:lnTo>
                    <a:lnTo>
                      <a:pt x="38" y="3338"/>
                    </a:lnTo>
                    <a:lnTo>
                      <a:pt x="13" y="3654"/>
                    </a:lnTo>
                    <a:lnTo>
                      <a:pt x="1" y="3983"/>
                    </a:lnTo>
                    <a:lnTo>
                      <a:pt x="127" y="10683"/>
                    </a:lnTo>
                    <a:lnTo>
                      <a:pt x="215" y="14754"/>
                    </a:lnTo>
                    <a:lnTo>
                      <a:pt x="304" y="18901"/>
                    </a:lnTo>
                    <a:lnTo>
                      <a:pt x="405" y="22769"/>
                    </a:lnTo>
                    <a:lnTo>
                      <a:pt x="519" y="26069"/>
                    </a:lnTo>
                    <a:lnTo>
                      <a:pt x="569" y="27409"/>
                    </a:lnTo>
                    <a:lnTo>
                      <a:pt x="620" y="28471"/>
                    </a:lnTo>
                    <a:lnTo>
                      <a:pt x="683" y="29242"/>
                    </a:lnTo>
                    <a:lnTo>
                      <a:pt x="709" y="29495"/>
                    </a:lnTo>
                    <a:lnTo>
                      <a:pt x="734" y="29660"/>
                    </a:lnTo>
                    <a:lnTo>
                      <a:pt x="759" y="29735"/>
                    </a:lnTo>
                    <a:lnTo>
                      <a:pt x="822" y="29811"/>
                    </a:lnTo>
                    <a:lnTo>
                      <a:pt x="923" y="29912"/>
                    </a:lnTo>
                    <a:lnTo>
                      <a:pt x="1050" y="30001"/>
                    </a:lnTo>
                    <a:lnTo>
                      <a:pt x="1202" y="30102"/>
                    </a:lnTo>
                    <a:lnTo>
                      <a:pt x="1379" y="30216"/>
                    </a:lnTo>
                    <a:lnTo>
                      <a:pt x="1808" y="30443"/>
                    </a:lnTo>
                    <a:lnTo>
                      <a:pt x="2352" y="30696"/>
                    </a:lnTo>
                    <a:lnTo>
                      <a:pt x="2972" y="30974"/>
                    </a:lnTo>
                    <a:lnTo>
                      <a:pt x="3667" y="31253"/>
                    </a:lnTo>
                    <a:lnTo>
                      <a:pt x="4451" y="31556"/>
                    </a:lnTo>
                    <a:lnTo>
                      <a:pt x="5285" y="31872"/>
                    </a:lnTo>
                    <a:lnTo>
                      <a:pt x="6183" y="32188"/>
                    </a:lnTo>
                    <a:lnTo>
                      <a:pt x="7131" y="32517"/>
                    </a:lnTo>
                    <a:lnTo>
                      <a:pt x="8117" y="32858"/>
                    </a:lnTo>
                    <a:lnTo>
                      <a:pt x="10178" y="33541"/>
                    </a:lnTo>
                    <a:lnTo>
                      <a:pt x="12289" y="34211"/>
                    </a:lnTo>
                    <a:lnTo>
                      <a:pt x="14400" y="34881"/>
                    </a:lnTo>
                    <a:lnTo>
                      <a:pt x="16448" y="35500"/>
                    </a:lnTo>
                    <a:lnTo>
                      <a:pt x="18357" y="36082"/>
                    </a:lnTo>
                    <a:lnTo>
                      <a:pt x="20064" y="36588"/>
                    </a:lnTo>
                    <a:lnTo>
                      <a:pt x="22618" y="37334"/>
                    </a:lnTo>
                    <a:lnTo>
                      <a:pt x="23591" y="37612"/>
                    </a:lnTo>
                    <a:lnTo>
                      <a:pt x="26145" y="32631"/>
                    </a:lnTo>
                    <a:lnTo>
                      <a:pt x="8661" y="24830"/>
                    </a:lnTo>
                    <a:lnTo>
                      <a:pt x="8661" y="23920"/>
                    </a:lnTo>
                    <a:lnTo>
                      <a:pt x="8673" y="21518"/>
                    </a:lnTo>
                    <a:lnTo>
                      <a:pt x="8661" y="19887"/>
                    </a:lnTo>
                    <a:lnTo>
                      <a:pt x="8635" y="18066"/>
                    </a:lnTo>
                    <a:lnTo>
                      <a:pt x="8597" y="16094"/>
                    </a:lnTo>
                    <a:lnTo>
                      <a:pt x="8534" y="14033"/>
                    </a:lnTo>
                    <a:lnTo>
                      <a:pt x="8446" y="11947"/>
                    </a:lnTo>
                    <a:lnTo>
                      <a:pt x="8395" y="10911"/>
                    </a:lnTo>
                    <a:lnTo>
                      <a:pt x="8332" y="9887"/>
                    </a:lnTo>
                    <a:lnTo>
                      <a:pt x="8269" y="8875"/>
                    </a:lnTo>
                    <a:lnTo>
                      <a:pt x="8180" y="7914"/>
                    </a:lnTo>
                    <a:lnTo>
                      <a:pt x="8092" y="6966"/>
                    </a:lnTo>
                    <a:lnTo>
                      <a:pt x="8003" y="6081"/>
                    </a:lnTo>
                    <a:lnTo>
                      <a:pt x="7889" y="5234"/>
                    </a:lnTo>
                    <a:lnTo>
                      <a:pt x="7776" y="4450"/>
                    </a:lnTo>
                    <a:lnTo>
                      <a:pt x="7649" y="3730"/>
                    </a:lnTo>
                    <a:lnTo>
                      <a:pt x="7510" y="3085"/>
                    </a:lnTo>
                    <a:lnTo>
                      <a:pt x="7434" y="2782"/>
                    </a:lnTo>
                    <a:lnTo>
                      <a:pt x="7346" y="2516"/>
                    </a:lnTo>
                    <a:lnTo>
                      <a:pt x="7270" y="2263"/>
                    </a:lnTo>
                    <a:lnTo>
                      <a:pt x="7181" y="2036"/>
                    </a:lnTo>
                    <a:lnTo>
                      <a:pt x="7093" y="1821"/>
                    </a:lnTo>
                    <a:lnTo>
                      <a:pt x="7004" y="1644"/>
                    </a:lnTo>
                    <a:lnTo>
                      <a:pt x="6916" y="1479"/>
                    </a:lnTo>
                    <a:lnTo>
                      <a:pt x="6815" y="1353"/>
                    </a:lnTo>
                    <a:lnTo>
                      <a:pt x="6752" y="1277"/>
                    </a:lnTo>
                    <a:lnTo>
                      <a:pt x="6524" y="1037"/>
                    </a:lnTo>
                    <a:lnTo>
                      <a:pt x="6284" y="835"/>
                    </a:lnTo>
                    <a:lnTo>
                      <a:pt x="6031" y="645"/>
                    </a:lnTo>
                    <a:lnTo>
                      <a:pt x="5778" y="481"/>
                    </a:lnTo>
                    <a:lnTo>
                      <a:pt x="5513" y="342"/>
                    </a:lnTo>
                    <a:lnTo>
                      <a:pt x="5247" y="228"/>
                    </a:lnTo>
                    <a:lnTo>
                      <a:pt x="4969" y="139"/>
                    </a:lnTo>
                    <a:lnTo>
                      <a:pt x="4691" y="63"/>
                    </a:lnTo>
                    <a:lnTo>
                      <a:pt x="4413" y="25"/>
                    </a:lnTo>
                    <a:lnTo>
                      <a:pt x="4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1837275" y="3737875"/>
                <a:ext cx="341375" cy="213050"/>
              </a:xfrm>
              <a:custGeom>
                <a:avLst/>
                <a:gdLst/>
                <a:ahLst/>
                <a:cxnLst/>
                <a:rect l="l" t="t" r="r" b="b"/>
                <a:pathLst>
                  <a:path w="13655" h="8522" extrusionOk="0">
                    <a:moveTo>
                      <a:pt x="9457" y="1"/>
                    </a:moveTo>
                    <a:lnTo>
                      <a:pt x="2554" y="646"/>
                    </a:lnTo>
                    <a:lnTo>
                      <a:pt x="2352" y="734"/>
                    </a:lnTo>
                    <a:lnTo>
                      <a:pt x="2150" y="835"/>
                    </a:lnTo>
                    <a:lnTo>
                      <a:pt x="1960" y="962"/>
                    </a:lnTo>
                    <a:lnTo>
                      <a:pt x="1783" y="1101"/>
                    </a:lnTo>
                    <a:lnTo>
                      <a:pt x="1619" y="1252"/>
                    </a:lnTo>
                    <a:lnTo>
                      <a:pt x="1467" y="1417"/>
                    </a:lnTo>
                    <a:lnTo>
                      <a:pt x="1315" y="1594"/>
                    </a:lnTo>
                    <a:lnTo>
                      <a:pt x="1189" y="1783"/>
                    </a:lnTo>
                    <a:lnTo>
                      <a:pt x="1062" y="1973"/>
                    </a:lnTo>
                    <a:lnTo>
                      <a:pt x="949" y="2175"/>
                    </a:lnTo>
                    <a:lnTo>
                      <a:pt x="835" y="2390"/>
                    </a:lnTo>
                    <a:lnTo>
                      <a:pt x="734" y="2593"/>
                    </a:lnTo>
                    <a:lnTo>
                      <a:pt x="645" y="2807"/>
                    </a:lnTo>
                    <a:lnTo>
                      <a:pt x="557" y="3022"/>
                    </a:lnTo>
                    <a:lnTo>
                      <a:pt x="418" y="3452"/>
                    </a:lnTo>
                    <a:lnTo>
                      <a:pt x="291" y="3882"/>
                    </a:lnTo>
                    <a:lnTo>
                      <a:pt x="203" y="4274"/>
                    </a:lnTo>
                    <a:lnTo>
                      <a:pt x="127" y="4641"/>
                    </a:lnTo>
                    <a:lnTo>
                      <a:pt x="76" y="4969"/>
                    </a:lnTo>
                    <a:lnTo>
                      <a:pt x="13" y="5450"/>
                    </a:lnTo>
                    <a:lnTo>
                      <a:pt x="0" y="5627"/>
                    </a:lnTo>
                    <a:lnTo>
                      <a:pt x="165" y="5677"/>
                    </a:lnTo>
                    <a:lnTo>
                      <a:pt x="367" y="5728"/>
                    </a:lnTo>
                    <a:lnTo>
                      <a:pt x="620" y="5778"/>
                    </a:lnTo>
                    <a:lnTo>
                      <a:pt x="936" y="5842"/>
                    </a:lnTo>
                    <a:lnTo>
                      <a:pt x="1303" y="5905"/>
                    </a:lnTo>
                    <a:lnTo>
                      <a:pt x="1720" y="5955"/>
                    </a:lnTo>
                    <a:lnTo>
                      <a:pt x="2150" y="5993"/>
                    </a:lnTo>
                    <a:lnTo>
                      <a:pt x="3351" y="6031"/>
                    </a:lnTo>
                    <a:lnTo>
                      <a:pt x="4817" y="6069"/>
                    </a:lnTo>
                    <a:lnTo>
                      <a:pt x="6587" y="6107"/>
                    </a:lnTo>
                    <a:lnTo>
                      <a:pt x="7156" y="7043"/>
                    </a:lnTo>
                    <a:lnTo>
                      <a:pt x="7042" y="8168"/>
                    </a:lnTo>
                    <a:lnTo>
                      <a:pt x="8104" y="8522"/>
                    </a:lnTo>
                    <a:lnTo>
                      <a:pt x="8484" y="7599"/>
                    </a:lnTo>
                    <a:lnTo>
                      <a:pt x="9912" y="8231"/>
                    </a:lnTo>
                    <a:lnTo>
                      <a:pt x="10317" y="7485"/>
                    </a:lnTo>
                    <a:lnTo>
                      <a:pt x="11353" y="7763"/>
                    </a:lnTo>
                    <a:lnTo>
                      <a:pt x="11644" y="5627"/>
                    </a:lnTo>
                    <a:lnTo>
                      <a:pt x="10797" y="3275"/>
                    </a:lnTo>
                    <a:lnTo>
                      <a:pt x="12150" y="4552"/>
                    </a:lnTo>
                    <a:lnTo>
                      <a:pt x="12567" y="6537"/>
                    </a:lnTo>
                    <a:lnTo>
                      <a:pt x="13654" y="6537"/>
                    </a:lnTo>
                    <a:lnTo>
                      <a:pt x="13654" y="2529"/>
                    </a:lnTo>
                    <a:lnTo>
                      <a:pt x="9457"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2073700" y="3443300"/>
                <a:ext cx="689975" cy="572100"/>
              </a:xfrm>
              <a:custGeom>
                <a:avLst/>
                <a:gdLst/>
                <a:ahLst/>
                <a:cxnLst/>
                <a:rect l="l" t="t" r="r" b="b"/>
                <a:pathLst>
                  <a:path w="27599" h="22884" extrusionOk="0">
                    <a:moveTo>
                      <a:pt x="27599" y="1"/>
                    </a:moveTo>
                    <a:lnTo>
                      <a:pt x="7358" y="696"/>
                    </a:lnTo>
                    <a:lnTo>
                      <a:pt x="0" y="22884"/>
                    </a:lnTo>
                    <a:lnTo>
                      <a:pt x="21050" y="21481"/>
                    </a:lnTo>
                    <a:lnTo>
                      <a:pt x="2759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2019000" y="3832075"/>
                <a:ext cx="44600" cy="102100"/>
              </a:xfrm>
              <a:custGeom>
                <a:avLst/>
                <a:gdLst/>
                <a:ahLst/>
                <a:cxnLst/>
                <a:rect l="l" t="t" r="r" b="b"/>
                <a:pathLst>
                  <a:path w="1784" h="4084" extrusionOk="0">
                    <a:moveTo>
                      <a:pt x="292" y="0"/>
                    </a:moveTo>
                    <a:lnTo>
                      <a:pt x="1" y="177"/>
                    </a:lnTo>
                    <a:lnTo>
                      <a:pt x="1151" y="1517"/>
                    </a:lnTo>
                    <a:lnTo>
                      <a:pt x="1354" y="3275"/>
                    </a:lnTo>
                    <a:lnTo>
                      <a:pt x="1215" y="3831"/>
                    </a:lnTo>
                    <a:lnTo>
                      <a:pt x="1783" y="4084"/>
                    </a:lnTo>
                    <a:lnTo>
                      <a:pt x="1644" y="1302"/>
                    </a:lnTo>
                    <a:lnTo>
                      <a:pt x="292"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055050" y="3812150"/>
                <a:ext cx="48700" cy="112875"/>
              </a:xfrm>
              <a:custGeom>
                <a:avLst/>
                <a:gdLst/>
                <a:ahLst/>
                <a:cxnLst/>
                <a:rect l="l" t="t" r="r" b="b"/>
                <a:pathLst>
                  <a:path w="1948" h="4515" extrusionOk="0">
                    <a:moveTo>
                      <a:pt x="341" y="1"/>
                    </a:moveTo>
                    <a:lnTo>
                      <a:pt x="0" y="203"/>
                    </a:lnTo>
                    <a:lnTo>
                      <a:pt x="1353" y="1948"/>
                    </a:lnTo>
                    <a:lnTo>
                      <a:pt x="1606" y="4514"/>
                    </a:lnTo>
                    <a:lnTo>
                      <a:pt x="1947" y="4514"/>
                    </a:lnTo>
                    <a:lnTo>
                      <a:pt x="1719" y="1745"/>
                    </a:lnTo>
                    <a:lnTo>
                      <a:pt x="341"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2093925" y="3786875"/>
                <a:ext cx="40475" cy="57550"/>
              </a:xfrm>
              <a:custGeom>
                <a:avLst/>
                <a:gdLst/>
                <a:ahLst/>
                <a:cxnLst/>
                <a:rect l="l" t="t" r="r" b="b"/>
                <a:pathLst>
                  <a:path w="1619" h="2302" extrusionOk="0">
                    <a:moveTo>
                      <a:pt x="0" y="0"/>
                    </a:moveTo>
                    <a:lnTo>
                      <a:pt x="531" y="1315"/>
                    </a:lnTo>
                    <a:lnTo>
                      <a:pt x="1580" y="2301"/>
                    </a:lnTo>
                    <a:lnTo>
                      <a:pt x="1618" y="1808"/>
                    </a:lnTo>
                    <a:lnTo>
                      <a:pt x="0"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1487075" y="5352025"/>
                <a:ext cx="371075" cy="124850"/>
              </a:xfrm>
              <a:custGeom>
                <a:avLst/>
                <a:gdLst/>
                <a:ahLst/>
                <a:cxnLst/>
                <a:rect l="l" t="t" r="r" b="b"/>
                <a:pathLst>
                  <a:path w="14843" h="4994" extrusionOk="0">
                    <a:moveTo>
                      <a:pt x="3224" y="0"/>
                    </a:moveTo>
                    <a:lnTo>
                      <a:pt x="3060" y="13"/>
                    </a:lnTo>
                    <a:lnTo>
                      <a:pt x="2896" y="25"/>
                    </a:lnTo>
                    <a:lnTo>
                      <a:pt x="2744" y="38"/>
                    </a:lnTo>
                    <a:lnTo>
                      <a:pt x="2580" y="63"/>
                    </a:lnTo>
                    <a:lnTo>
                      <a:pt x="2428" y="101"/>
                    </a:lnTo>
                    <a:lnTo>
                      <a:pt x="2276" y="152"/>
                    </a:lnTo>
                    <a:lnTo>
                      <a:pt x="2124" y="202"/>
                    </a:lnTo>
                    <a:lnTo>
                      <a:pt x="1973" y="253"/>
                    </a:lnTo>
                    <a:lnTo>
                      <a:pt x="1834" y="316"/>
                    </a:lnTo>
                    <a:lnTo>
                      <a:pt x="1695" y="392"/>
                    </a:lnTo>
                    <a:lnTo>
                      <a:pt x="1429" y="556"/>
                    </a:lnTo>
                    <a:lnTo>
                      <a:pt x="1176" y="733"/>
                    </a:lnTo>
                    <a:lnTo>
                      <a:pt x="949" y="948"/>
                    </a:lnTo>
                    <a:lnTo>
                      <a:pt x="746" y="1176"/>
                    </a:lnTo>
                    <a:lnTo>
                      <a:pt x="557" y="1429"/>
                    </a:lnTo>
                    <a:lnTo>
                      <a:pt x="392" y="1694"/>
                    </a:lnTo>
                    <a:lnTo>
                      <a:pt x="317" y="1833"/>
                    </a:lnTo>
                    <a:lnTo>
                      <a:pt x="253" y="1972"/>
                    </a:lnTo>
                    <a:lnTo>
                      <a:pt x="203" y="2124"/>
                    </a:lnTo>
                    <a:lnTo>
                      <a:pt x="152" y="2276"/>
                    </a:lnTo>
                    <a:lnTo>
                      <a:pt x="102" y="2428"/>
                    </a:lnTo>
                    <a:lnTo>
                      <a:pt x="64" y="2579"/>
                    </a:lnTo>
                    <a:lnTo>
                      <a:pt x="38" y="2744"/>
                    </a:lnTo>
                    <a:lnTo>
                      <a:pt x="26" y="2895"/>
                    </a:lnTo>
                    <a:lnTo>
                      <a:pt x="13" y="3060"/>
                    </a:lnTo>
                    <a:lnTo>
                      <a:pt x="1" y="3224"/>
                    </a:lnTo>
                    <a:lnTo>
                      <a:pt x="1" y="4994"/>
                    </a:lnTo>
                    <a:lnTo>
                      <a:pt x="14843" y="4994"/>
                    </a:lnTo>
                    <a:lnTo>
                      <a:pt x="14843" y="3224"/>
                    </a:lnTo>
                    <a:lnTo>
                      <a:pt x="14830" y="3060"/>
                    </a:lnTo>
                    <a:lnTo>
                      <a:pt x="14818" y="2895"/>
                    </a:lnTo>
                    <a:lnTo>
                      <a:pt x="14805" y="2744"/>
                    </a:lnTo>
                    <a:lnTo>
                      <a:pt x="14780" y="2579"/>
                    </a:lnTo>
                    <a:lnTo>
                      <a:pt x="14742" y="2428"/>
                    </a:lnTo>
                    <a:lnTo>
                      <a:pt x="14691" y="2276"/>
                    </a:lnTo>
                    <a:lnTo>
                      <a:pt x="14641" y="2124"/>
                    </a:lnTo>
                    <a:lnTo>
                      <a:pt x="14590" y="1972"/>
                    </a:lnTo>
                    <a:lnTo>
                      <a:pt x="14527" y="1833"/>
                    </a:lnTo>
                    <a:lnTo>
                      <a:pt x="14451" y="1694"/>
                    </a:lnTo>
                    <a:lnTo>
                      <a:pt x="14287" y="1429"/>
                    </a:lnTo>
                    <a:lnTo>
                      <a:pt x="14097" y="1176"/>
                    </a:lnTo>
                    <a:lnTo>
                      <a:pt x="13895" y="948"/>
                    </a:lnTo>
                    <a:lnTo>
                      <a:pt x="13667" y="733"/>
                    </a:lnTo>
                    <a:lnTo>
                      <a:pt x="13414" y="556"/>
                    </a:lnTo>
                    <a:lnTo>
                      <a:pt x="13149" y="392"/>
                    </a:lnTo>
                    <a:lnTo>
                      <a:pt x="13010" y="316"/>
                    </a:lnTo>
                    <a:lnTo>
                      <a:pt x="12871" y="253"/>
                    </a:lnTo>
                    <a:lnTo>
                      <a:pt x="12719" y="202"/>
                    </a:lnTo>
                    <a:lnTo>
                      <a:pt x="12567" y="152"/>
                    </a:lnTo>
                    <a:lnTo>
                      <a:pt x="12415" y="101"/>
                    </a:lnTo>
                    <a:lnTo>
                      <a:pt x="12264" y="63"/>
                    </a:lnTo>
                    <a:lnTo>
                      <a:pt x="12099" y="38"/>
                    </a:lnTo>
                    <a:lnTo>
                      <a:pt x="11948" y="25"/>
                    </a:lnTo>
                    <a:lnTo>
                      <a:pt x="11783" y="13"/>
                    </a:lnTo>
                    <a:lnTo>
                      <a:pt x="11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468425" y="2863975"/>
                <a:ext cx="177650" cy="179850"/>
              </a:xfrm>
              <a:custGeom>
                <a:avLst/>
                <a:gdLst/>
                <a:ahLst/>
                <a:cxnLst/>
                <a:rect l="l" t="t" r="r" b="b"/>
                <a:pathLst>
                  <a:path w="7106" h="7194" extrusionOk="0">
                    <a:moveTo>
                      <a:pt x="1821" y="0"/>
                    </a:moveTo>
                    <a:lnTo>
                      <a:pt x="1" y="1783"/>
                    </a:lnTo>
                    <a:lnTo>
                      <a:pt x="76" y="1972"/>
                    </a:lnTo>
                    <a:lnTo>
                      <a:pt x="279" y="2503"/>
                    </a:lnTo>
                    <a:lnTo>
                      <a:pt x="595" y="3262"/>
                    </a:lnTo>
                    <a:lnTo>
                      <a:pt x="784" y="3692"/>
                    </a:lnTo>
                    <a:lnTo>
                      <a:pt x="999" y="4147"/>
                    </a:lnTo>
                    <a:lnTo>
                      <a:pt x="1240" y="4615"/>
                    </a:lnTo>
                    <a:lnTo>
                      <a:pt x="1492" y="5070"/>
                    </a:lnTo>
                    <a:lnTo>
                      <a:pt x="1758" y="5525"/>
                    </a:lnTo>
                    <a:lnTo>
                      <a:pt x="2036" y="5930"/>
                    </a:lnTo>
                    <a:lnTo>
                      <a:pt x="2188" y="6132"/>
                    </a:lnTo>
                    <a:lnTo>
                      <a:pt x="2327" y="6309"/>
                    </a:lnTo>
                    <a:lnTo>
                      <a:pt x="2479" y="6486"/>
                    </a:lnTo>
                    <a:lnTo>
                      <a:pt x="2630" y="6638"/>
                    </a:lnTo>
                    <a:lnTo>
                      <a:pt x="2782" y="6777"/>
                    </a:lnTo>
                    <a:lnTo>
                      <a:pt x="2934" y="6890"/>
                    </a:lnTo>
                    <a:lnTo>
                      <a:pt x="3085" y="6991"/>
                    </a:lnTo>
                    <a:lnTo>
                      <a:pt x="3250" y="7080"/>
                    </a:lnTo>
                    <a:lnTo>
                      <a:pt x="3401" y="7131"/>
                    </a:lnTo>
                    <a:lnTo>
                      <a:pt x="3566" y="7168"/>
                    </a:lnTo>
                    <a:lnTo>
                      <a:pt x="3730" y="7194"/>
                    </a:lnTo>
                    <a:lnTo>
                      <a:pt x="3895" y="7194"/>
                    </a:lnTo>
                    <a:lnTo>
                      <a:pt x="4059" y="7181"/>
                    </a:lnTo>
                    <a:lnTo>
                      <a:pt x="4223" y="7156"/>
                    </a:lnTo>
                    <a:lnTo>
                      <a:pt x="4388" y="7105"/>
                    </a:lnTo>
                    <a:lnTo>
                      <a:pt x="4552" y="7055"/>
                    </a:lnTo>
                    <a:lnTo>
                      <a:pt x="4716" y="6979"/>
                    </a:lnTo>
                    <a:lnTo>
                      <a:pt x="4881" y="6903"/>
                    </a:lnTo>
                    <a:lnTo>
                      <a:pt x="5045" y="6815"/>
                    </a:lnTo>
                    <a:lnTo>
                      <a:pt x="5197" y="6726"/>
                    </a:lnTo>
                    <a:lnTo>
                      <a:pt x="5513" y="6511"/>
                    </a:lnTo>
                    <a:lnTo>
                      <a:pt x="5804" y="6284"/>
                    </a:lnTo>
                    <a:lnTo>
                      <a:pt x="6069" y="6043"/>
                    </a:lnTo>
                    <a:lnTo>
                      <a:pt x="6322" y="5803"/>
                    </a:lnTo>
                    <a:lnTo>
                      <a:pt x="6549" y="5576"/>
                    </a:lnTo>
                    <a:lnTo>
                      <a:pt x="6739" y="5373"/>
                    </a:lnTo>
                    <a:lnTo>
                      <a:pt x="7017" y="5057"/>
                    </a:lnTo>
                    <a:lnTo>
                      <a:pt x="7106" y="4931"/>
                    </a:lnTo>
                    <a:lnTo>
                      <a:pt x="18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1468425" y="2863975"/>
                <a:ext cx="177650" cy="179850"/>
              </a:xfrm>
              <a:custGeom>
                <a:avLst/>
                <a:gdLst/>
                <a:ahLst/>
                <a:cxnLst/>
                <a:rect l="l" t="t" r="r" b="b"/>
                <a:pathLst>
                  <a:path w="7106" h="7194" fill="none" extrusionOk="0">
                    <a:moveTo>
                      <a:pt x="7106" y="4931"/>
                    </a:moveTo>
                    <a:lnTo>
                      <a:pt x="7106" y="4931"/>
                    </a:lnTo>
                    <a:lnTo>
                      <a:pt x="7017" y="5057"/>
                    </a:lnTo>
                    <a:lnTo>
                      <a:pt x="6739" y="5373"/>
                    </a:lnTo>
                    <a:lnTo>
                      <a:pt x="6549" y="5576"/>
                    </a:lnTo>
                    <a:lnTo>
                      <a:pt x="6322" y="5803"/>
                    </a:lnTo>
                    <a:lnTo>
                      <a:pt x="6069" y="6043"/>
                    </a:lnTo>
                    <a:lnTo>
                      <a:pt x="5804" y="6284"/>
                    </a:lnTo>
                    <a:lnTo>
                      <a:pt x="5513" y="6511"/>
                    </a:lnTo>
                    <a:lnTo>
                      <a:pt x="5197" y="6726"/>
                    </a:lnTo>
                    <a:lnTo>
                      <a:pt x="5045" y="6815"/>
                    </a:lnTo>
                    <a:lnTo>
                      <a:pt x="4881" y="6903"/>
                    </a:lnTo>
                    <a:lnTo>
                      <a:pt x="4716" y="6979"/>
                    </a:lnTo>
                    <a:lnTo>
                      <a:pt x="4552" y="7055"/>
                    </a:lnTo>
                    <a:lnTo>
                      <a:pt x="4388" y="7105"/>
                    </a:lnTo>
                    <a:lnTo>
                      <a:pt x="4223" y="7156"/>
                    </a:lnTo>
                    <a:lnTo>
                      <a:pt x="4059" y="7181"/>
                    </a:lnTo>
                    <a:lnTo>
                      <a:pt x="3895" y="7194"/>
                    </a:lnTo>
                    <a:lnTo>
                      <a:pt x="3730" y="7194"/>
                    </a:lnTo>
                    <a:lnTo>
                      <a:pt x="3566" y="7168"/>
                    </a:lnTo>
                    <a:lnTo>
                      <a:pt x="3401" y="7131"/>
                    </a:lnTo>
                    <a:lnTo>
                      <a:pt x="3250" y="7080"/>
                    </a:lnTo>
                    <a:lnTo>
                      <a:pt x="3250" y="7080"/>
                    </a:lnTo>
                    <a:lnTo>
                      <a:pt x="3085" y="6991"/>
                    </a:lnTo>
                    <a:lnTo>
                      <a:pt x="2934" y="6890"/>
                    </a:lnTo>
                    <a:lnTo>
                      <a:pt x="2782" y="6777"/>
                    </a:lnTo>
                    <a:lnTo>
                      <a:pt x="2630" y="6638"/>
                    </a:lnTo>
                    <a:lnTo>
                      <a:pt x="2479" y="6486"/>
                    </a:lnTo>
                    <a:lnTo>
                      <a:pt x="2327" y="6309"/>
                    </a:lnTo>
                    <a:lnTo>
                      <a:pt x="2188" y="6132"/>
                    </a:lnTo>
                    <a:lnTo>
                      <a:pt x="2036" y="5930"/>
                    </a:lnTo>
                    <a:lnTo>
                      <a:pt x="1758" y="5525"/>
                    </a:lnTo>
                    <a:lnTo>
                      <a:pt x="1492" y="5070"/>
                    </a:lnTo>
                    <a:lnTo>
                      <a:pt x="1240" y="4615"/>
                    </a:lnTo>
                    <a:lnTo>
                      <a:pt x="999" y="4147"/>
                    </a:lnTo>
                    <a:lnTo>
                      <a:pt x="784" y="3692"/>
                    </a:lnTo>
                    <a:lnTo>
                      <a:pt x="595" y="3262"/>
                    </a:lnTo>
                    <a:lnTo>
                      <a:pt x="279" y="2503"/>
                    </a:lnTo>
                    <a:lnTo>
                      <a:pt x="76" y="1972"/>
                    </a:lnTo>
                    <a:lnTo>
                      <a:pt x="1" y="1783"/>
                    </a:lnTo>
                    <a:lnTo>
                      <a:pt x="18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646050" y="2898100"/>
                <a:ext cx="74625" cy="122650"/>
              </a:xfrm>
              <a:custGeom>
                <a:avLst/>
                <a:gdLst/>
                <a:ahLst/>
                <a:cxnLst/>
                <a:rect l="l" t="t" r="r" b="b"/>
                <a:pathLst>
                  <a:path w="2985" h="4906" extrusionOk="0">
                    <a:moveTo>
                      <a:pt x="633" y="1"/>
                    </a:moveTo>
                    <a:lnTo>
                      <a:pt x="1" y="3566"/>
                    </a:lnTo>
                    <a:lnTo>
                      <a:pt x="216" y="3831"/>
                    </a:lnTo>
                    <a:lnTo>
                      <a:pt x="266" y="3894"/>
                    </a:lnTo>
                    <a:lnTo>
                      <a:pt x="431" y="4046"/>
                    </a:lnTo>
                    <a:lnTo>
                      <a:pt x="671" y="4261"/>
                    </a:lnTo>
                    <a:lnTo>
                      <a:pt x="822" y="4375"/>
                    </a:lnTo>
                    <a:lnTo>
                      <a:pt x="987" y="4489"/>
                    </a:lnTo>
                    <a:lnTo>
                      <a:pt x="1164" y="4602"/>
                    </a:lnTo>
                    <a:lnTo>
                      <a:pt x="1353" y="4704"/>
                    </a:lnTo>
                    <a:lnTo>
                      <a:pt x="1543" y="4792"/>
                    </a:lnTo>
                    <a:lnTo>
                      <a:pt x="1758" y="4855"/>
                    </a:lnTo>
                    <a:lnTo>
                      <a:pt x="1973" y="4893"/>
                    </a:lnTo>
                    <a:lnTo>
                      <a:pt x="2074" y="4906"/>
                    </a:lnTo>
                    <a:lnTo>
                      <a:pt x="2302" y="4906"/>
                    </a:lnTo>
                    <a:lnTo>
                      <a:pt x="2415" y="4881"/>
                    </a:lnTo>
                    <a:lnTo>
                      <a:pt x="2517" y="4855"/>
                    </a:lnTo>
                    <a:lnTo>
                      <a:pt x="2630" y="4817"/>
                    </a:lnTo>
                    <a:lnTo>
                      <a:pt x="2731" y="4779"/>
                    </a:lnTo>
                    <a:lnTo>
                      <a:pt x="2820" y="4704"/>
                    </a:lnTo>
                    <a:lnTo>
                      <a:pt x="2883" y="4628"/>
                    </a:lnTo>
                    <a:lnTo>
                      <a:pt x="2934" y="4539"/>
                    </a:lnTo>
                    <a:lnTo>
                      <a:pt x="2959" y="4438"/>
                    </a:lnTo>
                    <a:lnTo>
                      <a:pt x="2984" y="4312"/>
                    </a:lnTo>
                    <a:lnTo>
                      <a:pt x="2984" y="4185"/>
                    </a:lnTo>
                    <a:lnTo>
                      <a:pt x="2972" y="4046"/>
                    </a:lnTo>
                    <a:lnTo>
                      <a:pt x="2946" y="3907"/>
                    </a:lnTo>
                    <a:lnTo>
                      <a:pt x="2921" y="3755"/>
                    </a:lnTo>
                    <a:lnTo>
                      <a:pt x="2871" y="3591"/>
                    </a:lnTo>
                    <a:lnTo>
                      <a:pt x="2807" y="3414"/>
                    </a:lnTo>
                    <a:lnTo>
                      <a:pt x="2668" y="3060"/>
                    </a:lnTo>
                    <a:lnTo>
                      <a:pt x="2491" y="2693"/>
                    </a:lnTo>
                    <a:lnTo>
                      <a:pt x="2289" y="2314"/>
                    </a:lnTo>
                    <a:lnTo>
                      <a:pt x="2061" y="1935"/>
                    </a:lnTo>
                    <a:lnTo>
                      <a:pt x="1834" y="1556"/>
                    </a:lnTo>
                    <a:lnTo>
                      <a:pt x="1581" y="1202"/>
                    </a:lnTo>
                    <a:lnTo>
                      <a:pt x="1328" y="848"/>
                    </a:lnTo>
                    <a:lnTo>
                      <a:pt x="1088" y="532"/>
                    </a:lnTo>
                    <a:lnTo>
                      <a:pt x="848" y="241"/>
                    </a:lnTo>
                    <a:lnTo>
                      <a:pt x="6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a:off x="2043704" y="1505695"/>
              <a:ext cx="588635" cy="588786"/>
            </a:xfrm>
            <a:custGeom>
              <a:avLst/>
              <a:gdLst/>
              <a:ahLst/>
              <a:cxnLst/>
              <a:rect l="l" t="t" r="r" b="b"/>
              <a:pathLst>
                <a:path w="50887" h="50900" extrusionOk="0">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p:nvPr/>
        </p:nvSpPr>
        <p:spPr>
          <a:xfrm rot="2700000">
            <a:off x="388485" y="2360491"/>
            <a:ext cx="905380" cy="9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Feature Engineering Overview</a:t>
            </a:r>
            <a:endParaRPr/>
          </a:p>
        </p:txBody>
      </p:sp>
      <p:sp>
        <p:nvSpPr>
          <p:cNvPr id="274" name="Google Shape;274;p22"/>
          <p:cNvSpPr txBox="1"/>
          <p:nvPr/>
        </p:nvSpPr>
        <p:spPr>
          <a:xfrm>
            <a:off x="268625" y="2654950"/>
            <a:ext cx="12204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Fira Sans Extra Condensed"/>
                <a:ea typeface="Fira Sans Extra Condensed"/>
                <a:cs typeface="Fira Sans Extra Condensed"/>
                <a:sym typeface="Fira Sans Extra Condensed"/>
              </a:rPr>
              <a:t>35 Features</a:t>
            </a:r>
            <a:endParaRPr sz="1700" b="1">
              <a:solidFill>
                <a:srgbClr val="000000"/>
              </a:solidFill>
              <a:latin typeface="Fira Sans Extra Condensed"/>
              <a:ea typeface="Fira Sans Extra Condensed"/>
              <a:cs typeface="Fira Sans Extra Condensed"/>
              <a:sym typeface="Fira Sans Extra Condensed"/>
            </a:endParaRPr>
          </a:p>
        </p:txBody>
      </p:sp>
      <p:sp>
        <p:nvSpPr>
          <p:cNvPr id="275" name="Google Shape;275;p22"/>
          <p:cNvSpPr txBox="1"/>
          <p:nvPr/>
        </p:nvSpPr>
        <p:spPr>
          <a:xfrm>
            <a:off x="2458800" y="2525300"/>
            <a:ext cx="24534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Categorical Data Encoder</a:t>
            </a:r>
            <a:endParaRPr sz="1800">
              <a:solidFill>
                <a:schemeClr val="dk1"/>
              </a:solidFill>
              <a:latin typeface="Fira Sans Extra Condensed"/>
              <a:ea typeface="Fira Sans Extra Condensed"/>
              <a:cs typeface="Fira Sans Extra Condensed"/>
              <a:sym typeface="Fira Sans Extra Condensed"/>
            </a:endParaRPr>
          </a:p>
        </p:txBody>
      </p:sp>
      <p:sp>
        <p:nvSpPr>
          <p:cNvPr id="276" name="Google Shape;276;p22"/>
          <p:cNvSpPr txBox="1"/>
          <p:nvPr/>
        </p:nvSpPr>
        <p:spPr>
          <a:xfrm>
            <a:off x="2458800" y="1789775"/>
            <a:ext cx="23715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Missing Value/</a:t>
            </a:r>
            <a:endParaRPr sz="18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Basic Feature Extraction   </a:t>
            </a:r>
            <a:endParaRPr sz="1800">
              <a:solidFill>
                <a:schemeClr val="dk1"/>
              </a:solidFill>
              <a:latin typeface="Fira Sans Extra Condensed"/>
              <a:ea typeface="Fira Sans Extra Condensed"/>
              <a:cs typeface="Fira Sans Extra Condensed"/>
              <a:sym typeface="Fira Sans Extra Condensed"/>
            </a:endParaRPr>
          </a:p>
        </p:txBody>
      </p:sp>
      <p:sp>
        <p:nvSpPr>
          <p:cNvPr id="277" name="Google Shape;277;p22"/>
          <p:cNvSpPr txBox="1"/>
          <p:nvPr/>
        </p:nvSpPr>
        <p:spPr>
          <a:xfrm>
            <a:off x="6496650" y="2547300"/>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Cross Effect Feature</a:t>
            </a:r>
            <a:endParaRPr sz="1800">
              <a:solidFill>
                <a:schemeClr val="dk1"/>
              </a:solidFill>
              <a:latin typeface="Fira Sans Extra Condensed"/>
              <a:ea typeface="Fira Sans Extra Condensed"/>
              <a:cs typeface="Fira Sans Extra Condensed"/>
              <a:sym typeface="Fira Sans Extra Condensed"/>
            </a:endParaRPr>
          </a:p>
        </p:txBody>
      </p:sp>
      <p:sp>
        <p:nvSpPr>
          <p:cNvPr id="278" name="Google Shape;278;p22"/>
          <p:cNvSpPr txBox="1"/>
          <p:nvPr/>
        </p:nvSpPr>
        <p:spPr>
          <a:xfrm>
            <a:off x="6496650" y="1789763"/>
            <a:ext cx="24534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User Exposure Feature</a:t>
            </a:r>
            <a:endParaRPr sz="1800">
              <a:solidFill>
                <a:schemeClr val="dk1"/>
              </a:solidFill>
              <a:latin typeface="Fira Sans Extra Condensed"/>
              <a:ea typeface="Fira Sans Extra Condensed"/>
              <a:cs typeface="Fira Sans Extra Condensed"/>
              <a:sym typeface="Fira Sans Extra Condensed"/>
            </a:endParaRPr>
          </a:p>
        </p:txBody>
      </p:sp>
      <p:sp>
        <p:nvSpPr>
          <p:cNvPr id="279" name="Google Shape;279;p22"/>
          <p:cNvSpPr/>
          <p:nvPr/>
        </p:nvSpPr>
        <p:spPr>
          <a:xfrm>
            <a:off x="5738225" y="1597963"/>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01</a:t>
            </a:r>
            <a:endParaRPr sz="1700" b="1">
              <a:solidFill>
                <a:schemeClr val="lt1"/>
              </a:solidFill>
              <a:latin typeface="Fira Sans Extra Condensed"/>
              <a:ea typeface="Fira Sans Extra Condensed"/>
              <a:cs typeface="Fira Sans Extra Condensed"/>
              <a:sym typeface="Fira Sans Extra Condensed"/>
            </a:endParaRPr>
          </a:p>
        </p:txBody>
      </p:sp>
      <p:sp>
        <p:nvSpPr>
          <p:cNvPr id="280" name="Google Shape;280;p22"/>
          <p:cNvSpPr/>
          <p:nvPr/>
        </p:nvSpPr>
        <p:spPr>
          <a:xfrm>
            <a:off x="5738225" y="2385301"/>
            <a:ext cx="567000" cy="56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02</a:t>
            </a:r>
            <a:endParaRPr sz="1700" b="1">
              <a:solidFill>
                <a:schemeClr val="lt1"/>
              </a:solidFill>
              <a:latin typeface="Fira Sans Extra Condensed"/>
              <a:ea typeface="Fira Sans Extra Condensed"/>
              <a:cs typeface="Fira Sans Extra Condensed"/>
              <a:sym typeface="Fira Sans Extra Condensed"/>
            </a:endParaRPr>
          </a:p>
        </p:txBody>
      </p:sp>
      <p:sp>
        <p:nvSpPr>
          <p:cNvPr id="281" name="Google Shape;281;p22"/>
          <p:cNvSpPr txBox="1"/>
          <p:nvPr/>
        </p:nvSpPr>
        <p:spPr>
          <a:xfrm>
            <a:off x="6496650" y="4107463"/>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Embedding Feature</a:t>
            </a:r>
            <a:endParaRPr sz="1800">
              <a:solidFill>
                <a:schemeClr val="dk1"/>
              </a:solidFill>
              <a:latin typeface="Fira Sans Extra Condensed"/>
              <a:ea typeface="Fira Sans Extra Condensed"/>
              <a:cs typeface="Fira Sans Extra Condensed"/>
              <a:sym typeface="Fira Sans Extra Condensed"/>
            </a:endParaRPr>
          </a:p>
        </p:txBody>
      </p:sp>
      <p:sp>
        <p:nvSpPr>
          <p:cNvPr id="282" name="Google Shape;282;p22"/>
          <p:cNvSpPr txBox="1"/>
          <p:nvPr/>
        </p:nvSpPr>
        <p:spPr>
          <a:xfrm>
            <a:off x="6496650" y="3320463"/>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CTR Feature</a:t>
            </a:r>
            <a:endParaRPr sz="1800">
              <a:solidFill>
                <a:schemeClr val="dk1"/>
              </a:solidFill>
              <a:latin typeface="Fira Sans Extra Condensed"/>
              <a:ea typeface="Fira Sans Extra Condensed"/>
              <a:cs typeface="Fira Sans Extra Condensed"/>
              <a:sym typeface="Fira Sans Extra Condensed"/>
            </a:endParaRPr>
          </a:p>
        </p:txBody>
      </p:sp>
      <p:sp>
        <p:nvSpPr>
          <p:cNvPr id="283" name="Google Shape;283;p22"/>
          <p:cNvSpPr/>
          <p:nvPr/>
        </p:nvSpPr>
        <p:spPr>
          <a:xfrm>
            <a:off x="5738225" y="3173917"/>
            <a:ext cx="567000" cy="56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03</a:t>
            </a:r>
            <a:endParaRPr sz="1700" b="1">
              <a:solidFill>
                <a:schemeClr val="lt1"/>
              </a:solidFill>
              <a:latin typeface="Fira Sans Extra Condensed"/>
              <a:ea typeface="Fira Sans Extra Condensed"/>
              <a:cs typeface="Fira Sans Extra Condensed"/>
              <a:sym typeface="Fira Sans Extra Condensed"/>
            </a:endParaRPr>
          </a:p>
        </p:txBody>
      </p:sp>
      <p:sp>
        <p:nvSpPr>
          <p:cNvPr id="284" name="Google Shape;284;p22"/>
          <p:cNvSpPr/>
          <p:nvPr/>
        </p:nvSpPr>
        <p:spPr>
          <a:xfrm>
            <a:off x="5738225" y="3962555"/>
            <a:ext cx="567000" cy="56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04</a:t>
            </a:r>
            <a:endParaRPr sz="1700" b="1">
              <a:solidFill>
                <a:schemeClr val="lt1"/>
              </a:solidFill>
              <a:latin typeface="Fira Sans Extra Condensed"/>
              <a:ea typeface="Fira Sans Extra Condensed"/>
              <a:cs typeface="Fira Sans Extra Condensed"/>
              <a:sym typeface="Fira Sans Extra Condensed"/>
            </a:endParaRPr>
          </a:p>
        </p:txBody>
      </p:sp>
      <p:sp>
        <p:nvSpPr>
          <p:cNvPr id="285" name="Google Shape;285;p22"/>
          <p:cNvSpPr txBox="1"/>
          <p:nvPr/>
        </p:nvSpPr>
        <p:spPr>
          <a:xfrm>
            <a:off x="2458800" y="3318813"/>
            <a:ext cx="24534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Ordinal Data Encoder</a:t>
            </a:r>
            <a:endParaRPr sz="1800">
              <a:solidFill>
                <a:schemeClr val="dk1"/>
              </a:solidFill>
              <a:latin typeface="Fira Sans Extra Condensed"/>
              <a:ea typeface="Fira Sans Extra Condensed"/>
              <a:cs typeface="Fira Sans Extra Condensed"/>
              <a:sym typeface="Fira Sans Extra Condensed"/>
            </a:endParaRPr>
          </a:p>
        </p:txBody>
      </p:sp>
      <p:sp>
        <p:nvSpPr>
          <p:cNvPr id="286" name="Google Shape;286;p22"/>
          <p:cNvSpPr txBox="1"/>
          <p:nvPr/>
        </p:nvSpPr>
        <p:spPr>
          <a:xfrm>
            <a:off x="1633150" y="942250"/>
            <a:ext cx="3078300" cy="5259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Data Preprocessing</a:t>
            </a:r>
            <a:endParaRPr sz="1800" b="1">
              <a:solidFill>
                <a:schemeClr val="lt1"/>
              </a:solidFill>
              <a:latin typeface="Fira Sans Extra Condensed"/>
              <a:ea typeface="Fira Sans Extra Condensed"/>
              <a:cs typeface="Fira Sans Extra Condensed"/>
              <a:sym typeface="Fira Sans Extra Condensed"/>
            </a:endParaRPr>
          </a:p>
        </p:txBody>
      </p:sp>
      <p:sp>
        <p:nvSpPr>
          <p:cNvPr id="287" name="Google Shape;287;p22"/>
          <p:cNvSpPr txBox="1"/>
          <p:nvPr/>
        </p:nvSpPr>
        <p:spPr>
          <a:xfrm>
            <a:off x="5675550" y="942250"/>
            <a:ext cx="3078300" cy="52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Feature Engineering</a:t>
            </a:r>
            <a:endParaRPr sz="1800" b="1">
              <a:solidFill>
                <a:schemeClr val="lt1"/>
              </a:solidFill>
              <a:latin typeface="Fira Sans Extra Condensed"/>
              <a:ea typeface="Fira Sans Extra Condensed"/>
              <a:cs typeface="Fira Sans Extra Condensed"/>
              <a:sym typeface="Fira Sans Extra Condensed"/>
            </a:endParaRPr>
          </a:p>
        </p:txBody>
      </p:sp>
      <p:sp>
        <p:nvSpPr>
          <p:cNvPr id="288" name="Google Shape;288;p22"/>
          <p:cNvSpPr/>
          <p:nvPr/>
        </p:nvSpPr>
        <p:spPr>
          <a:xfrm>
            <a:off x="1775825" y="1597963"/>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01</a:t>
            </a:r>
            <a:endParaRPr sz="1700" b="1">
              <a:solidFill>
                <a:schemeClr val="lt1"/>
              </a:solidFill>
              <a:latin typeface="Fira Sans Extra Condensed"/>
              <a:ea typeface="Fira Sans Extra Condensed"/>
              <a:cs typeface="Fira Sans Extra Condensed"/>
              <a:sym typeface="Fira Sans Extra Condensed"/>
            </a:endParaRPr>
          </a:p>
        </p:txBody>
      </p:sp>
      <p:sp>
        <p:nvSpPr>
          <p:cNvPr id="289" name="Google Shape;289;p22"/>
          <p:cNvSpPr/>
          <p:nvPr/>
        </p:nvSpPr>
        <p:spPr>
          <a:xfrm>
            <a:off x="1775825" y="2385301"/>
            <a:ext cx="567000" cy="56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02</a:t>
            </a:r>
            <a:endParaRPr sz="1700" b="1">
              <a:solidFill>
                <a:schemeClr val="lt1"/>
              </a:solidFill>
              <a:latin typeface="Fira Sans Extra Condensed"/>
              <a:ea typeface="Fira Sans Extra Condensed"/>
              <a:cs typeface="Fira Sans Extra Condensed"/>
              <a:sym typeface="Fira Sans Extra Condensed"/>
            </a:endParaRPr>
          </a:p>
        </p:txBody>
      </p:sp>
      <p:sp>
        <p:nvSpPr>
          <p:cNvPr id="290" name="Google Shape;290;p22"/>
          <p:cNvSpPr/>
          <p:nvPr/>
        </p:nvSpPr>
        <p:spPr>
          <a:xfrm>
            <a:off x="1775825" y="3173917"/>
            <a:ext cx="567000" cy="56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03</a:t>
            </a:r>
            <a:endParaRPr sz="1700" b="1">
              <a:solidFill>
                <a:schemeClr val="lt1"/>
              </a:solidFill>
              <a:latin typeface="Fira Sans Extra Condensed"/>
              <a:ea typeface="Fira Sans Extra Condensed"/>
              <a:cs typeface="Fira Sans Extra Condensed"/>
              <a:sym typeface="Fira Sans Extra Condensed"/>
            </a:endParaRPr>
          </a:p>
        </p:txBody>
      </p:sp>
      <p:sp>
        <p:nvSpPr>
          <p:cNvPr id="291" name="Google Shape;291;p22"/>
          <p:cNvSpPr txBox="1"/>
          <p:nvPr/>
        </p:nvSpPr>
        <p:spPr>
          <a:xfrm>
            <a:off x="2458800" y="4107463"/>
            <a:ext cx="21366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Memory Reduction</a:t>
            </a:r>
            <a:endParaRPr sz="1800">
              <a:solidFill>
                <a:schemeClr val="dk1"/>
              </a:solidFill>
              <a:latin typeface="Fira Sans Extra Condensed"/>
              <a:ea typeface="Fira Sans Extra Condensed"/>
              <a:cs typeface="Fira Sans Extra Condensed"/>
              <a:sym typeface="Fira Sans Extra Condensed"/>
            </a:endParaRPr>
          </a:p>
        </p:txBody>
      </p:sp>
      <p:sp>
        <p:nvSpPr>
          <p:cNvPr id="292" name="Google Shape;292;p22"/>
          <p:cNvSpPr/>
          <p:nvPr/>
        </p:nvSpPr>
        <p:spPr>
          <a:xfrm>
            <a:off x="1775825" y="3962555"/>
            <a:ext cx="567000" cy="56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04</a:t>
            </a:r>
            <a:endParaRPr sz="1700" b="1">
              <a:solidFill>
                <a:schemeClr val="lt1"/>
              </a:solidFill>
              <a:latin typeface="Fira Sans Extra Condensed"/>
              <a:ea typeface="Fira Sans Extra Condensed"/>
              <a:cs typeface="Fira Sans Extra Condensed"/>
              <a:sym typeface="Fira Sans Extra Condensed"/>
            </a:endParaRPr>
          </a:p>
        </p:txBody>
      </p:sp>
      <p:sp>
        <p:nvSpPr>
          <p:cNvPr id="293" name="Google Shape;29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p:nvPr/>
        </p:nvSpPr>
        <p:spPr>
          <a:xfrm>
            <a:off x="580950" y="3618950"/>
            <a:ext cx="3733500" cy="1384500"/>
          </a:xfrm>
          <a:prstGeom prst="rect">
            <a:avLst/>
          </a:prstGeom>
          <a:noFill/>
          <a:ln w="9525" cap="flat" cmpd="sng">
            <a:solidFill>
              <a:srgbClr val="C27BA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99" name="Google Shape;299;p23"/>
          <p:cNvPicPr preferRelativeResize="0"/>
          <p:nvPr/>
        </p:nvPicPr>
        <p:blipFill rotWithShape="1">
          <a:blip r:embed="rId3">
            <a:alphaModFix/>
          </a:blip>
          <a:srcRect r="9165" b="33279"/>
          <a:stretch/>
        </p:blipFill>
        <p:spPr>
          <a:xfrm>
            <a:off x="581225" y="1709563"/>
            <a:ext cx="3733500" cy="1714850"/>
          </a:xfrm>
          <a:prstGeom prst="rect">
            <a:avLst/>
          </a:prstGeom>
          <a:noFill/>
          <a:ln w="9525" cap="flat" cmpd="sng">
            <a:solidFill>
              <a:srgbClr val="C27BA0"/>
            </a:solidFill>
            <a:prstDash val="solid"/>
            <a:round/>
            <a:headEnd type="none" w="sm" len="sm"/>
            <a:tailEnd type="none" w="sm" len="sm"/>
          </a:ln>
        </p:spPr>
      </p:pic>
      <p:sp>
        <p:nvSpPr>
          <p:cNvPr id="300" name="Google Shape;300;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Data Preprocessing</a:t>
            </a:r>
            <a:endParaRPr/>
          </a:p>
        </p:txBody>
      </p:sp>
      <p:sp>
        <p:nvSpPr>
          <p:cNvPr id="301" name="Google Shape;301;p23"/>
          <p:cNvSpPr txBox="1"/>
          <p:nvPr/>
        </p:nvSpPr>
        <p:spPr>
          <a:xfrm>
            <a:off x="1322475" y="1026475"/>
            <a:ext cx="25074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chemeClr val="dk1"/>
                </a:solidFill>
                <a:latin typeface="Fira Sans Extra Condensed"/>
                <a:ea typeface="Fira Sans Extra Condensed"/>
                <a:cs typeface="Fira Sans Extra Condensed"/>
                <a:sym typeface="Fira Sans Extra Condensed"/>
              </a:rPr>
              <a:t>Missing Value/</a:t>
            </a:r>
            <a:endParaRPr sz="1500" b="1">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500" b="1">
                <a:solidFill>
                  <a:schemeClr val="dk1"/>
                </a:solidFill>
                <a:latin typeface="Fira Sans Extra Condensed"/>
                <a:ea typeface="Fira Sans Extra Condensed"/>
                <a:cs typeface="Fira Sans Extra Condensed"/>
                <a:sym typeface="Fira Sans Extra Condensed"/>
              </a:rPr>
              <a:t>Basic Feature Extraction</a:t>
            </a:r>
            <a:endParaRPr sz="1500" b="1">
              <a:solidFill>
                <a:schemeClr val="dk1"/>
              </a:solidFill>
              <a:latin typeface="Fira Sans Extra Condensed"/>
              <a:ea typeface="Fira Sans Extra Condensed"/>
              <a:cs typeface="Fira Sans Extra Condensed"/>
              <a:sym typeface="Fira Sans Extra Condensed"/>
            </a:endParaRPr>
          </a:p>
        </p:txBody>
      </p:sp>
      <p:sp>
        <p:nvSpPr>
          <p:cNvPr id="302" name="Google Shape;302;p23"/>
          <p:cNvSpPr/>
          <p:nvPr/>
        </p:nvSpPr>
        <p:spPr>
          <a:xfrm>
            <a:off x="709025" y="912174"/>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Fira Sans Extra Condensed"/>
                <a:ea typeface="Fira Sans Extra Condensed"/>
                <a:cs typeface="Fira Sans Extra Condensed"/>
                <a:sym typeface="Fira Sans Extra Condensed"/>
              </a:rPr>
              <a:t>01</a:t>
            </a:r>
            <a:endParaRPr sz="1500" b="1">
              <a:solidFill>
                <a:schemeClr val="lt1"/>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730400" y="1030300"/>
            <a:ext cx="24534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chemeClr val="dk1"/>
                </a:solidFill>
                <a:latin typeface="Fira Sans Extra Condensed"/>
                <a:ea typeface="Fira Sans Extra Condensed"/>
                <a:cs typeface="Fira Sans Extra Condensed"/>
                <a:sym typeface="Fira Sans Extra Condensed"/>
              </a:rPr>
              <a:t>Nominal Data Encoder</a:t>
            </a:r>
            <a:endParaRPr sz="1500" b="1">
              <a:solidFill>
                <a:schemeClr val="dk1"/>
              </a:solidFill>
              <a:latin typeface="Fira Sans Extra Condensed"/>
              <a:ea typeface="Fira Sans Extra Condensed"/>
              <a:cs typeface="Fira Sans Extra Condensed"/>
              <a:sym typeface="Fira Sans Extra Condensed"/>
            </a:endParaRPr>
          </a:p>
        </p:txBody>
      </p:sp>
      <p:sp>
        <p:nvSpPr>
          <p:cNvPr id="304" name="Google Shape;304;p23"/>
          <p:cNvSpPr/>
          <p:nvPr/>
        </p:nvSpPr>
        <p:spPr>
          <a:xfrm>
            <a:off x="5052425" y="923200"/>
            <a:ext cx="497100" cy="49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02</a:t>
            </a:r>
            <a:endParaRPr b="1">
              <a:solidFill>
                <a:schemeClr val="lt1"/>
              </a:solidFill>
              <a:latin typeface="Fira Sans Extra Condensed"/>
              <a:ea typeface="Fira Sans Extra Condensed"/>
              <a:cs typeface="Fira Sans Extra Condensed"/>
              <a:sym typeface="Fira Sans Extra Condensed"/>
            </a:endParaRPr>
          </a:p>
        </p:txBody>
      </p:sp>
      <p:cxnSp>
        <p:nvCxnSpPr>
          <p:cNvPr id="305" name="Google Shape;305;p23"/>
          <p:cNvCxnSpPr/>
          <p:nvPr/>
        </p:nvCxnSpPr>
        <p:spPr>
          <a:xfrm>
            <a:off x="3796575" y="1858488"/>
            <a:ext cx="8400" cy="1273200"/>
          </a:xfrm>
          <a:prstGeom prst="straightConnector1">
            <a:avLst/>
          </a:prstGeom>
          <a:noFill/>
          <a:ln w="9525" cap="flat" cmpd="sng">
            <a:solidFill>
              <a:schemeClr val="dk2"/>
            </a:solidFill>
            <a:prstDash val="lgDash"/>
            <a:round/>
            <a:headEnd type="none" w="med" len="med"/>
            <a:tailEnd type="none" w="med" len="med"/>
          </a:ln>
          <a:effectLst>
            <a:outerShdw blurRad="57150" dist="19050" dir="5400000" algn="bl" rotWithShape="0">
              <a:srgbClr val="000000">
                <a:alpha val="50000"/>
              </a:srgbClr>
            </a:outerShdw>
          </a:effectLst>
        </p:spPr>
      </p:cxnSp>
      <p:sp>
        <p:nvSpPr>
          <p:cNvPr id="306" name="Google Shape;306;p23"/>
          <p:cNvSpPr txBox="1"/>
          <p:nvPr/>
        </p:nvSpPr>
        <p:spPr>
          <a:xfrm>
            <a:off x="1130463" y="1361200"/>
            <a:ext cx="26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b="1">
              <a:highlight>
                <a:schemeClr val="accent1"/>
              </a:highlight>
              <a:latin typeface="Roboto"/>
              <a:ea typeface="Roboto"/>
              <a:cs typeface="Roboto"/>
              <a:sym typeface="Roboto"/>
            </a:endParaRPr>
          </a:p>
        </p:txBody>
      </p:sp>
      <p:sp>
        <p:nvSpPr>
          <p:cNvPr id="307" name="Google Shape;307;p23"/>
          <p:cNvSpPr txBox="1"/>
          <p:nvPr/>
        </p:nvSpPr>
        <p:spPr>
          <a:xfrm>
            <a:off x="3330075" y="1642575"/>
            <a:ext cx="90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accent4"/>
                </a:solidFill>
                <a:latin typeface="Roboto"/>
                <a:ea typeface="Roboto"/>
                <a:cs typeface="Roboto"/>
                <a:sym typeface="Roboto"/>
              </a:rPr>
              <a:t>90% Threshold</a:t>
            </a:r>
            <a:endParaRPr sz="800" b="1">
              <a:solidFill>
                <a:schemeClr val="accent4"/>
              </a:solidFill>
              <a:latin typeface="Roboto"/>
              <a:ea typeface="Roboto"/>
              <a:cs typeface="Roboto"/>
              <a:sym typeface="Roboto"/>
            </a:endParaRPr>
          </a:p>
        </p:txBody>
      </p:sp>
      <p:sp>
        <p:nvSpPr>
          <p:cNvPr id="308" name="Google Shape;308;p23"/>
          <p:cNvSpPr txBox="1"/>
          <p:nvPr/>
        </p:nvSpPr>
        <p:spPr>
          <a:xfrm>
            <a:off x="3340800" y="1844313"/>
            <a:ext cx="683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C27BA0"/>
                </a:solidFill>
                <a:latin typeface="Roboto"/>
                <a:ea typeface="Roboto"/>
                <a:cs typeface="Roboto"/>
                <a:sym typeface="Roboto"/>
              </a:rPr>
              <a:t>App Score</a:t>
            </a:r>
            <a:endParaRPr sz="600">
              <a:solidFill>
                <a:srgbClr val="C27BA0"/>
              </a:solidFill>
              <a:latin typeface="Roboto"/>
              <a:ea typeface="Roboto"/>
              <a:cs typeface="Roboto"/>
              <a:sym typeface="Roboto"/>
            </a:endParaRPr>
          </a:p>
        </p:txBody>
      </p:sp>
      <p:sp>
        <p:nvSpPr>
          <p:cNvPr id="309" name="Google Shape;309;p23"/>
          <p:cNvSpPr txBox="1"/>
          <p:nvPr/>
        </p:nvSpPr>
        <p:spPr>
          <a:xfrm>
            <a:off x="3203825" y="2601388"/>
            <a:ext cx="68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C27BA0"/>
                </a:solidFill>
                <a:latin typeface="Roboto"/>
                <a:ea typeface="Roboto"/>
                <a:cs typeface="Roboto"/>
                <a:sym typeface="Roboto"/>
              </a:rPr>
              <a:t>Membership Life Duration</a:t>
            </a:r>
            <a:endParaRPr sz="600">
              <a:solidFill>
                <a:srgbClr val="C27BA0"/>
              </a:solidFill>
              <a:latin typeface="Roboto"/>
              <a:ea typeface="Roboto"/>
              <a:cs typeface="Roboto"/>
              <a:sym typeface="Roboto"/>
            </a:endParaRPr>
          </a:p>
        </p:txBody>
      </p:sp>
      <p:cxnSp>
        <p:nvCxnSpPr>
          <p:cNvPr id="310" name="Google Shape;310;p23"/>
          <p:cNvCxnSpPr/>
          <p:nvPr/>
        </p:nvCxnSpPr>
        <p:spPr>
          <a:xfrm flipH="1">
            <a:off x="3625150" y="2025163"/>
            <a:ext cx="15000" cy="103200"/>
          </a:xfrm>
          <a:prstGeom prst="straightConnector1">
            <a:avLst/>
          </a:prstGeom>
          <a:noFill/>
          <a:ln w="9525" cap="flat" cmpd="sng">
            <a:solidFill>
              <a:srgbClr val="C79DA9"/>
            </a:solidFill>
            <a:prstDash val="solid"/>
            <a:round/>
            <a:headEnd type="none" w="med" len="med"/>
            <a:tailEnd type="none" w="med" len="med"/>
          </a:ln>
        </p:spPr>
      </p:cxnSp>
      <p:cxnSp>
        <p:nvCxnSpPr>
          <p:cNvPr id="311" name="Google Shape;311;p23"/>
          <p:cNvCxnSpPr/>
          <p:nvPr/>
        </p:nvCxnSpPr>
        <p:spPr>
          <a:xfrm>
            <a:off x="3486925" y="2555700"/>
            <a:ext cx="19800" cy="119400"/>
          </a:xfrm>
          <a:prstGeom prst="straightConnector1">
            <a:avLst/>
          </a:prstGeom>
          <a:noFill/>
          <a:ln w="9525" cap="flat" cmpd="sng">
            <a:solidFill>
              <a:srgbClr val="C79DA9"/>
            </a:solidFill>
            <a:prstDash val="solid"/>
            <a:round/>
            <a:headEnd type="none" w="med" len="med"/>
            <a:tailEnd type="none" w="med" len="med"/>
          </a:ln>
        </p:spPr>
      </p:cxnSp>
      <p:sp>
        <p:nvSpPr>
          <p:cNvPr id="312" name="Google Shape;312;p23"/>
          <p:cNvSpPr txBox="1"/>
          <p:nvPr/>
        </p:nvSpPr>
        <p:spPr>
          <a:xfrm>
            <a:off x="527175" y="3081700"/>
            <a:ext cx="28791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latin typeface="Roboto"/>
                <a:ea typeface="Roboto"/>
                <a:cs typeface="Roboto"/>
                <a:sym typeface="Roboto"/>
              </a:rPr>
              <a:t>Feature 1</a:t>
            </a:r>
            <a:endParaRPr sz="500">
              <a:latin typeface="Roboto"/>
              <a:ea typeface="Roboto"/>
              <a:cs typeface="Roboto"/>
              <a:sym typeface="Roboto"/>
            </a:endParaRPr>
          </a:p>
        </p:txBody>
      </p:sp>
      <p:sp>
        <p:nvSpPr>
          <p:cNvPr id="313" name="Google Shape;313;p23"/>
          <p:cNvSpPr txBox="1"/>
          <p:nvPr/>
        </p:nvSpPr>
        <p:spPr>
          <a:xfrm>
            <a:off x="527175" y="1684675"/>
            <a:ext cx="28791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latin typeface="Roboto"/>
                <a:ea typeface="Roboto"/>
                <a:cs typeface="Roboto"/>
                <a:sym typeface="Roboto"/>
              </a:rPr>
              <a:t>Feature 35</a:t>
            </a:r>
            <a:endParaRPr sz="500">
              <a:latin typeface="Roboto"/>
              <a:ea typeface="Roboto"/>
              <a:cs typeface="Roboto"/>
              <a:sym typeface="Roboto"/>
            </a:endParaRPr>
          </a:p>
        </p:txBody>
      </p:sp>
      <p:sp>
        <p:nvSpPr>
          <p:cNvPr id="314" name="Google Shape;314;p23"/>
          <p:cNvSpPr txBox="1"/>
          <p:nvPr/>
        </p:nvSpPr>
        <p:spPr>
          <a:xfrm>
            <a:off x="571175" y="1494513"/>
            <a:ext cx="3753600" cy="21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Missing Value</a:t>
            </a:r>
            <a:endParaRPr sz="1300" b="1">
              <a:solidFill>
                <a:schemeClr val="lt1"/>
              </a:solidFill>
              <a:latin typeface="Fira Sans Extra Condensed"/>
              <a:ea typeface="Fira Sans Extra Condensed"/>
              <a:cs typeface="Fira Sans Extra Condensed"/>
              <a:sym typeface="Fira Sans Extra Condensed"/>
            </a:endParaRPr>
          </a:p>
        </p:txBody>
      </p:sp>
      <p:sp>
        <p:nvSpPr>
          <p:cNvPr id="315" name="Google Shape;315;p23"/>
          <p:cNvSpPr txBox="1"/>
          <p:nvPr/>
        </p:nvSpPr>
        <p:spPr>
          <a:xfrm>
            <a:off x="2398850" y="3702025"/>
            <a:ext cx="1874700" cy="4002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C79DA9"/>
                </a:solidFill>
                <a:latin typeface="Courier New"/>
                <a:ea typeface="Courier New"/>
                <a:cs typeface="Courier New"/>
                <a:sym typeface="Courier New"/>
              </a:rPr>
              <a:t>4</a:t>
            </a:r>
            <a:r>
              <a:rPr lang="en" sz="900">
                <a:solidFill>
                  <a:srgbClr val="212121"/>
                </a:solidFill>
                <a:latin typeface="Courier New"/>
                <a:ea typeface="Courier New"/>
                <a:cs typeface="Courier New"/>
                <a:sym typeface="Courier New"/>
              </a:rPr>
              <a:t>^5^6^7^8^9^10^11^12^</a:t>
            </a:r>
            <a:endParaRPr sz="900">
              <a:solidFill>
                <a:srgbClr val="212121"/>
              </a:solidFill>
              <a:latin typeface="Courier New"/>
              <a:ea typeface="Courier New"/>
              <a:cs typeface="Courier New"/>
              <a:sym typeface="Courier New"/>
            </a:endParaRPr>
          </a:p>
          <a:p>
            <a:pPr marL="0" lvl="0" indent="0" algn="ctr" rtl="0">
              <a:spcBef>
                <a:spcPts val="0"/>
              </a:spcBef>
              <a:spcAft>
                <a:spcPts val="0"/>
              </a:spcAft>
              <a:buNone/>
            </a:pPr>
            <a:r>
              <a:rPr lang="en" sz="900">
                <a:solidFill>
                  <a:srgbClr val="212121"/>
                </a:solidFill>
                <a:latin typeface="Courier New"/>
                <a:ea typeface="Courier New"/>
                <a:cs typeface="Courier New"/>
                <a:sym typeface="Courier New"/>
              </a:rPr>
              <a:t>13^14^15^16^17^18^19^</a:t>
            </a:r>
            <a:r>
              <a:rPr lang="en" sz="900" b="1">
                <a:solidFill>
                  <a:srgbClr val="C79DA9"/>
                </a:solidFill>
                <a:latin typeface="Courier New"/>
                <a:ea typeface="Courier New"/>
                <a:cs typeface="Courier New"/>
                <a:sym typeface="Courier New"/>
              </a:rPr>
              <a:t>20</a:t>
            </a:r>
            <a:endParaRPr sz="900" b="1">
              <a:solidFill>
                <a:srgbClr val="C79DA9"/>
              </a:solidFill>
            </a:endParaRPr>
          </a:p>
        </p:txBody>
      </p:sp>
      <p:sp>
        <p:nvSpPr>
          <p:cNvPr id="316" name="Google Shape;316;p23"/>
          <p:cNvSpPr txBox="1"/>
          <p:nvPr/>
        </p:nvSpPr>
        <p:spPr>
          <a:xfrm>
            <a:off x="733625" y="3724100"/>
            <a:ext cx="1421100" cy="369300"/>
          </a:xfrm>
          <a:prstGeom prst="rect">
            <a:avLst/>
          </a:prstGeom>
          <a:solidFill>
            <a:srgbClr val="C79DA9">
              <a:alpha val="12549"/>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a:ea typeface="Roboto"/>
                <a:cs typeface="Roboto"/>
                <a:sym typeface="Roboto"/>
              </a:rPr>
              <a:t>Online Time: Text</a:t>
            </a:r>
            <a:endParaRPr sz="1200">
              <a:latin typeface="Roboto"/>
              <a:ea typeface="Roboto"/>
              <a:cs typeface="Roboto"/>
              <a:sym typeface="Roboto"/>
            </a:endParaRPr>
          </a:p>
        </p:txBody>
      </p:sp>
      <p:sp>
        <p:nvSpPr>
          <p:cNvPr id="317" name="Google Shape;317;p23"/>
          <p:cNvSpPr txBox="1"/>
          <p:nvPr/>
        </p:nvSpPr>
        <p:spPr>
          <a:xfrm flipH="1">
            <a:off x="1092000" y="4231025"/>
            <a:ext cx="907200" cy="242400"/>
          </a:xfrm>
          <a:prstGeom prst="rect">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Start Time</a:t>
            </a:r>
            <a:endParaRPr sz="1200">
              <a:latin typeface="Roboto"/>
              <a:ea typeface="Roboto"/>
              <a:cs typeface="Roboto"/>
              <a:sym typeface="Roboto"/>
            </a:endParaRPr>
          </a:p>
        </p:txBody>
      </p:sp>
      <p:sp>
        <p:nvSpPr>
          <p:cNvPr id="318" name="Google Shape;318;p23"/>
          <p:cNvSpPr txBox="1"/>
          <p:nvPr/>
        </p:nvSpPr>
        <p:spPr>
          <a:xfrm flipH="1">
            <a:off x="1091975" y="4600325"/>
            <a:ext cx="907200" cy="242400"/>
          </a:xfrm>
          <a:prstGeom prst="rect">
            <a:avLst/>
          </a:prstGeom>
          <a:solidFill>
            <a:srgbClr val="E8B5BB">
              <a:alpha val="250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End Time</a:t>
            </a:r>
            <a:endParaRPr sz="1200">
              <a:latin typeface="Roboto"/>
              <a:ea typeface="Roboto"/>
              <a:cs typeface="Roboto"/>
              <a:sym typeface="Roboto"/>
            </a:endParaRPr>
          </a:p>
        </p:txBody>
      </p:sp>
      <p:sp>
        <p:nvSpPr>
          <p:cNvPr id="319" name="Google Shape;319;p23"/>
          <p:cNvSpPr txBox="1"/>
          <p:nvPr/>
        </p:nvSpPr>
        <p:spPr>
          <a:xfrm>
            <a:off x="2398850" y="4231025"/>
            <a:ext cx="1851300" cy="2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79DA9"/>
                </a:solidFill>
                <a:latin typeface="Roboto"/>
                <a:ea typeface="Roboto"/>
                <a:cs typeface="Roboto"/>
                <a:sym typeface="Roboto"/>
              </a:rPr>
              <a:t>4</a:t>
            </a:r>
            <a:endParaRPr>
              <a:solidFill>
                <a:srgbClr val="C79DA9"/>
              </a:solidFill>
              <a:latin typeface="Roboto"/>
              <a:ea typeface="Roboto"/>
              <a:cs typeface="Roboto"/>
              <a:sym typeface="Roboto"/>
            </a:endParaRPr>
          </a:p>
        </p:txBody>
      </p:sp>
      <p:cxnSp>
        <p:nvCxnSpPr>
          <p:cNvPr id="320" name="Google Shape;320;p23"/>
          <p:cNvCxnSpPr>
            <a:endCxn id="317" idx="3"/>
          </p:cNvCxnSpPr>
          <p:nvPr/>
        </p:nvCxnSpPr>
        <p:spPr>
          <a:xfrm rot="-5400000" flipH="1">
            <a:off x="897150" y="4157375"/>
            <a:ext cx="248400" cy="141300"/>
          </a:xfrm>
          <a:prstGeom prst="bentConnector2">
            <a:avLst/>
          </a:prstGeom>
          <a:noFill/>
          <a:ln w="9525" cap="flat" cmpd="sng">
            <a:solidFill>
              <a:schemeClr val="dk2"/>
            </a:solidFill>
            <a:prstDash val="solid"/>
            <a:round/>
            <a:headEnd type="none" w="med" len="med"/>
            <a:tailEnd type="none" w="med" len="med"/>
          </a:ln>
        </p:spPr>
      </p:cxnSp>
      <p:cxnSp>
        <p:nvCxnSpPr>
          <p:cNvPr id="321" name="Google Shape;321;p23"/>
          <p:cNvCxnSpPr>
            <a:endCxn id="318" idx="3"/>
          </p:cNvCxnSpPr>
          <p:nvPr/>
        </p:nvCxnSpPr>
        <p:spPr>
          <a:xfrm rot="-5400000" flipH="1">
            <a:off x="839975" y="4469525"/>
            <a:ext cx="367800" cy="136200"/>
          </a:xfrm>
          <a:prstGeom prst="bentConnector2">
            <a:avLst/>
          </a:prstGeom>
          <a:noFill/>
          <a:ln w="9525" cap="flat" cmpd="sng">
            <a:solidFill>
              <a:schemeClr val="dk2"/>
            </a:solidFill>
            <a:prstDash val="solid"/>
            <a:round/>
            <a:headEnd type="none" w="med" len="med"/>
            <a:tailEnd type="none" w="med" len="med"/>
          </a:ln>
        </p:spPr>
      </p:cxnSp>
      <p:sp>
        <p:nvSpPr>
          <p:cNvPr id="322" name="Google Shape;322;p23"/>
          <p:cNvSpPr txBox="1"/>
          <p:nvPr/>
        </p:nvSpPr>
        <p:spPr>
          <a:xfrm>
            <a:off x="2398850" y="4600325"/>
            <a:ext cx="1851300" cy="2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79DA9"/>
                </a:solidFill>
                <a:latin typeface="Roboto"/>
                <a:ea typeface="Roboto"/>
                <a:cs typeface="Roboto"/>
                <a:sym typeface="Roboto"/>
              </a:rPr>
              <a:t>20</a:t>
            </a:r>
            <a:endParaRPr>
              <a:solidFill>
                <a:srgbClr val="C79DA9"/>
              </a:solidFill>
              <a:latin typeface="Roboto"/>
              <a:ea typeface="Roboto"/>
              <a:cs typeface="Roboto"/>
              <a:sym typeface="Roboto"/>
            </a:endParaRPr>
          </a:p>
        </p:txBody>
      </p:sp>
      <p:sp>
        <p:nvSpPr>
          <p:cNvPr id="323" name="Google Shape;323;p23"/>
          <p:cNvSpPr txBox="1"/>
          <p:nvPr/>
        </p:nvSpPr>
        <p:spPr>
          <a:xfrm>
            <a:off x="571175" y="3399513"/>
            <a:ext cx="3753600" cy="21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Basic Feature Extraction</a:t>
            </a:r>
            <a:endParaRPr sz="1300" b="1">
              <a:solidFill>
                <a:schemeClr val="lt1"/>
              </a:solidFill>
              <a:latin typeface="Fira Sans Extra Condensed"/>
              <a:ea typeface="Fira Sans Extra Condensed"/>
              <a:cs typeface="Fira Sans Extra Condensed"/>
              <a:sym typeface="Fira Sans Extra Condensed"/>
            </a:endParaRPr>
          </a:p>
        </p:txBody>
      </p:sp>
      <p:sp>
        <p:nvSpPr>
          <p:cNvPr id="324" name="Google Shape;324;p23"/>
          <p:cNvSpPr/>
          <p:nvPr/>
        </p:nvSpPr>
        <p:spPr>
          <a:xfrm>
            <a:off x="5662025" y="1591849"/>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sp>
        <p:nvSpPr>
          <p:cNvPr id="325" name="Google Shape;325;p23"/>
          <p:cNvSpPr/>
          <p:nvPr/>
        </p:nvSpPr>
        <p:spPr>
          <a:xfrm>
            <a:off x="7506425" y="1591849"/>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sp>
        <p:nvSpPr>
          <p:cNvPr id="326" name="Google Shape;326;p23"/>
          <p:cNvSpPr/>
          <p:nvPr/>
        </p:nvSpPr>
        <p:spPr>
          <a:xfrm>
            <a:off x="5662025" y="2695749"/>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sp>
        <p:nvSpPr>
          <p:cNvPr id="327" name="Google Shape;327;p23"/>
          <p:cNvSpPr/>
          <p:nvPr/>
        </p:nvSpPr>
        <p:spPr>
          <a:xfrm>
            <a:off x="7506425" y="2695749"/>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pic>
        <p:nvPicPr>
          <p:cNvPr id="328" name="Google Shape;328;p23"/>
          <p:cNvPicPr preferRelativeResize="0"/>
          <p:nvPr/>
        </p:nvPicPr>
        <p:blipFill>
          <a:blip r:embed="rId4">
            <a:alphaModFix/>
          </a:blip>
          <a:stretch>
            <a:fillRect/>
          </a:stretch>
        </p:blipFill>
        <p:spPr>
          <a:xfrm>
            <a:off x="5770363" y="1642998"/>
            <a:ext cx="280431" cy="400200"/>
          </a:xfrm>
          <a:prstGeom prst="rect">
            <a:avLst/>
          </a:prstGeom>
          <a:noFill/>
          <a:ln>
            <a:noFill/>
          </a:ln>
        </p:spPr>
      </p:pic>
      <p:pic>
        <p:nvPicPr>
          <p:cNvPr id="329" name="Google Shape;329;p23"/>
          <p:cNvPicPr preferRelativeResize="0"/>
          <p:nvPr/>
        </p:nvPicPr>
        <p:blipFill>
          <a:blip r:embed="rId5">
            <a:alphaModFix/>
          </a:blip>
          <a:stretch>
            <a:fillRect/>
          </a:stretch>
        </p:blipFill>
        <p:spPr>
          <a:xfrm>
            <a:off x="7622850" y="1636075"/>
            <a:ext cx="280425" cy="370159"/>
          </a:xfrm>
          <a:prstGeom prst="rect">
            <a:avLst/>
          </a:prstGeom>
          <a:noFill/>
          <a:ln>
            <a:noFill/>
          </a:ln>
        </p:spPr>
      </p:pic>
      <p:pic>
        <p:nvPicPr>
          <p:cNvPr id="330" name="Google Shape;330;p23"/>
          <p:cNvPicPr preferRelativeResize="0"/>
          <p:nvPr/>
        </p:nvPicPr>
        <p:blipFill>
          <a:blip r:embed="rId6">
            <a:alphaModFix/>
          </a:blip>
          <a:stretch>
            <a:fillRect/>
          </a:stretch>
        </p:blipFill>
        <p:spPr>
          <a:xfrm>
            <a:off x="5729900" y="2761300"/>
            <a:ext cx="371400" cy="371400"/>
          </a:xfrm>
          <a:prstGeom prst="rect">
            <a:avLst/>
          </a:prstGeom>
          <a:noFill/>
          <a:ln>
            <a:noFill/>
          </a:ln>
        </p:spPr>
      </p:pic>
      <p:pic>
        <p:nvPicPr>
          <p:cNvPr id="331" name="Google Shape;331;p23"/>
          <p:cNvPicPr preferRelativeResize="0"/>
          <p:nvPr/>
        </p:nvPicPr>
        <p:blipFill>
          <a:blip r:embed="rId7">
            <a:alphaModFix/>
          </a:blip>
          <a:stretch>
            <a:fillRect/>
          </a:stretch>
        </p:blipFill>
        <p:spPr>
          <a:xfrm>
            <a:off x="7673287" y="2793096"/>
            <a:ext cx="179551" cy="307800"/>
          </a:xfrm>
          <a:prstGeom prst="rect">
            <a:avLst/>
          </a:prstGeom>
          <a:noFill/>
          <a:ln>
            <a:noFill/>
          </a:ln>
        </p:spPr>
      </p:pic>
      <p:sp>
        <p:nvSpPr>
          <p:cNvPr id="332" name="Google Shape;332;p23"/>
          <p:cNvSpPr txBox="1"/>
          <p:nvPr/>
        </p:nvSpPr>
        <p:spPr>
          <a:xfrm>
            <a:off x="5662025" y="2070450"/>
            <a:ext cx="6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City</a:t>
            </a:r>
            <a:endParaRPr>
              <a:latin typeface="Roboto"/>
              <a:ea typeface="Roboto"/>
              <a:cs typeface="Roboto"/>
              <a:sym typeface="Roboto"/>
            </a:endParaRPr>
          </a:p>
        </p:txBody>
      </p:sp>
      <p:sp>
        <p:nvSpPr>
          <p:cNvPr id="333" name="Google Shape;333;p23"/>
          <p:cNvSpPr txBox="1"/>
          <p:nvPr/>
        </p:nvSpPr>
        <p:spPr>
          <a:xfrm>
            <a:off x="7353412" y="2070450"/>
            <a:ext cx="8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Gender</a:t>
            </a:r>
            <a:endParaRPr>
              <a:latin typeface="Roboto"/>
              <a:ea typeface="Roboto"/>
              <a:cs typeface="Roboto"/>
              <a:sym typeface="Roboto"/>
            </a:endParaRPr>
          </a:p>
        </p:txBody>
      </p:sp>
      <p:sp>
        <p:nvSpPr>
          <p:cNvPr id="334" name="Google Shape;334;p23"/>
          <p:cNvSpPr txBox="1"/>
          <p:nvPr/>
        </p:nvSpPr>
        <p:spPr>
          <a:xfrm>
            <a:off x="5139500" y="3233600"/>
            <a:ext cx="15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Advertisement ID</a:t>
            </a:r>
            <a:endParaRPr>
              <a:latin typeface="Roboto"/>
              <a:ea typeface="Roboto"/>
              <a:cs typeface="Roboto"/>
              <a:sym typeface="Roboto"/>
            </a:endParaRPr>
          </a:p>
        </p:txBody>
      </p:sp>
      <p:sp>
        <p:nvSpPr>
          <p:cNvPr id="335" name="Google Shape;335;p23"/>
          <p:cNvSpPr txBox="1"/>
          <p:nvPr/>
        </p:nvSpPr>
        <p:spPr>
          <a:xfrm>
            <a:off x="7287550" y="3233600"/>
            <a:ext cx="9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Device ID</a:t>
            </a:r>
            <a:endParaRPr>
              <a:latin typeface="Roboto"/>
              <a:ea typeface="Roboto"/>
              <a:cs typeface="Roboto"/>
              <a:sym typeface="Roboto"/>
            </a:endParaRPr>
          </a:p>
        </p:txBody>
      </p:sp>
      <p:sp>
        <p:nvSpPr>
          <p:cNvPr id="336" name="Google Shape;336;p23"/>
          <p:cNvSpPr/>
          <p:nvPr/>
        </p:nvSpPr>
        <p:spPr>
          <a:xfrm rot="5400000">
            <a:off x="6723425" y="3673150"/>
            <a:ext cx="396600" cy="2232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txBox="1"/>
          <p:nvPr/>
        </p:nvSpPr>
        <p:spPr>
          <a:xfrm>
            <a:off x="5882650" y="4109050"/>
            <a:ext cx="20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cxnSp>
        <p:nvCxnSpPr>
          <p:cNvPr id="338" name="Google Shape;338;p23"/>
          <p:cNvCxnSpPr/>
          <p:nvPr/>
        </p:nvCxnSpPr>
        <p:spPr>
          <a:xfrm flipH="1">
            <a:off x="3152725" y="2990475"/>
            <a:ext cx="617700" cy="39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23"/>
          <p:cNvCxnSpPr/>
          <p:nvPr/>
        </p:nvCxnSpPr>
        <p:spPr>
          <a:xfrm rot="10800000" flipH="1">
            <a:off x="3820100" y="2992475"/>
            <a:ext cx="406200" cy="21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23"/>
          <p:cNvSpPr txBox="1"/>
          <p:nvPr/>
        </p:nvSpPr>
        <p:spPr>
          <a:xfrm>
            <a:off x="3831125" y="2929350"/>
            <a:ext cx="549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accent3"/>
                </a:solidFill>
                <a:latin typeface="Roboto"/>
                <a:ea typeface="Roboto"/>
                <a:cs typeface="Roboto"/>
                <a:sym typeface="Roboto"/>
              </a:rPr>
              <a:t>Drop</a:t>
            </a:r>
            <a:endParaRPr sz="900" b="1">
              <a:solidFill>
                <a:schemeClr val="accent3"/>
              </a:solidFill>
              <a:latin typeface="Roboto"/>
              <a:ea typeface="Roboto"/>
              <a:cs typeface="Roboto"/>
              <a:sym typeface="Roboto"/>
            </a:endParaRPr>
          </a:p>
        </p:txBody>
      </p:sp>
      <p:sp>
        <p:nvSpPr>
          <p:cNvPr id="341" name="Google Shape;341;p23"/>
          <p:cNvSpPr txBox="1"/>
          <p:nvPr/>
        </p:nvSpPr>
        <p:spPr>
          <a:xfrm>
            <a:off x="3145325" y="2929350"/>
            <a:ext cx="74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accent3"/>
                </a:solidFill>
                <a:latin typeface="Roboto"/>
                <a:ea typeface="Roboto"/>
                <a:cs typeface="Roboto"/>
                <a:sym typeface="Roboto"/>
              </a:rPr>
              <a:t>Fill with -1</a:t>
            </a:r>
            <a:endParaRPr sz="900" b="1">
              <a:solidFill>
                <a:schemeClr val="accent3"/>
              </a:solidFill>
              <a:latin typeface="Roboto"/>
              <a:ea typeface="Roboto"/>
              <a:cs typeface="Roboto"/>
              <a:sym typeface="Roboto"/>
            </a:endParaRPr>
          </a:p>
        </p:txBody>
      </p:sp>
      <p:sp>
        <p:nvSpPr>
          <p:cNvPr id="342" name="Google Shape;342;p23"/>
          <p:cNvSpPr txBox="1"/>
          <p:nvPr/>
        </p:nvSpPr>
        <p:spPr>
          <a:xfrm>
            <a:off x="5743300" y="4231025"/>
            <a:ext cx="2427600" cy="400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Label Encoder except -1</a:t>
            </a:r>
            <a:endParaRPr b="1">
              <a:solidFill>
                <a:schemeClr val="lt1"/>
              </a:solidFill>
              <a:latin typeface="Roboto"/>
              <a:ea typeface="Roboto"/>
              <a:cs typeface="Roboto"/>
              <a:sym typeface="Roboto"/>
            </a:endParaRPr>
          </a:p>
        </p:txBody>
      </p:sp>
      <p:sp>
        <p:nvSpPr>
          <p:cNvPr id="343" name="Google Shape;34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Data Preprocessing</a:t>
            </a:r>
            <a:endParaRPr/>
          </a:p>
        </p:txBody>
      </p:sp>
      <p:sp>
        <p:nvSpPr>
          <p:cNvPr id="349" name="Google Shape;349;p24"/>
          <p:cNvSpPr txBox="1"/>
          <p:nvPr/>
        </p:nvSpPr>
        <p:spPr>
          <a:xfrm>
            <a:off x="1305150" y="1005450"/>
            <a:ext cx="24534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Ordinal Data Encoder</a:t>
            </a:r>
            <a:endParaRPr sz="1800" b="1">
              <a:solidFill>
                <a:schemeClr val="dk1"/>
              </a:solidFill>
              <a:latin typeface="Fira Sans Extra Condensed"/>
              <a:ea typeface="Fira Sans Extra Condensed"/>
              <a:cs typeface="Fira Sans Extra Condensed"/>
              <a:sym typeface="Fira Sans Extra Condensed"/>
            </a:endParaRPr>
          </a:p>
        </p:txBody>
      </p:sp>
      <p:sp>
        <p:nvSpPr>
          <p:cNvPr id="350" name="Google Shape;350;p24"/>
          <p:cNvSpPr/>
          <p:nvPr/>
        </p:nvSpPr>
        <p:spPr>
          <a:xfrm>
            <a:off x="622175" y="860550"/>
            <a:ext cx="567000" cy="56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Fira Sans Extra Condensed"/>
                <a:ea typeface="Fira Sans Extra Condensed"/>
                <a:cs typeface="Fira Sans Extra Condensed"/>
                <a:sym typeface="Fira Sans Extra Condensed"/>
              </a:rPr>
              <a:t>03</a:t>
            </a:r>
            <a:endParaRPr sz="1500" b="1">
              <a:solidFill>
                <a:schemeClr val="lt1"/>
              </a:solidFill>
              <a:latin typeface="Fira Sans Extra Condensed"/>
              <a:ea typeface="Fira Sans Extra Condensed"/>
              <a:cs typeface="Fira Sans Extra Condensed"/>
              <a:sym typeface="Fira Sans Extra Condensed"/>
            </a:endParaRPr>
          </a:p>
        </p:txBody>
      </p:sp>
      <p:sp>
        <p:nvSpPr>
          <p:cNvPr id="351" name="Google Shape;351;p24"/>
          <p:cNvSpPr txBox="1"/>
          <p:nvPr/>
        </p:nvSpPr>
        <p:spPr>
          <a:xfrm>
            <a:off x="5582250" y="1005450"/>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Memory Reduction</a:t>
            </a:r>
            <a:endParaRPr sz="1800" b="1">
              <a:solidFill>
                <a:schemeClr val="dk1"/>
              </a:solidFill>
              <a:latin typeface="Fira Sans Extra Condensed"/>
              <a:ea typeface="Fira Sans Extra Condensed"/>
              <a:cs typeface="Fira Sans Extra Condensed"/>
              <a:sym typeface="Fira Sans Extra Condensed"/>
            </a:endParaRPr>
          </a:p>
        </p:txBody>
      </p:sp>
      <p:sp>
        <p:nvSpPr>
          <p:cNvPr id="352" name="Google Shape;352;p24"/>
          <p:cNvSpPr/>
          <p:nvPr/>
        </p:nvSpPr>
        <p:spPr>
          <a:xfrm>
            <a:off x="4823825" y="860543"/>
            <a:ext cx="567000" cy="56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04</a:t>
            </a:r>
            <a:endParaRPr sz="1700" b="1">
              <a:solidFill>
                <a:schemeClr val="lt1"/>
              </a:solidFill>
              <a:latin typeface="Fira Sans Extra Condensed"/>
              <a:ea typeface="Fira Sans Extra Condensed"/>
              <a:cs typeface="Fira Sans Extra Condensed"/>
              <a:sym typeface="Fira Sans Extra Condensed"/>
            </a:endParaRPr>
          </a:p>
        </p:txBody>
      </p:sp>
      <p:sp>
        <p:nvSpPr>
          <p:cNvPr id="353" name="Google Shape;353;p24"/>
          <p:cNvSpPr/>
          <p:nvPr/>
        </p:nvSpPr>
        <p:spPr>
          <a:xfrm>
            <a:off x="1042000" y="1824661"/>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grpSp>
        <p:nvGrpSpPr>
          <p:cNvPr id="354" name="Google Shape;354;p24"/>
          <p:cNvGrpSpPr/>
          <p:nvPr/>
        </p:nvGrpSpPr>
        <p:grpSpPr>
          <a:xfrm>
            <a:off x="2790125" y="1824661"/>
            <a:ext cx="497100" cy="502500"/>
            <a:chOff x="2782025" y="1781349"/>
            <a:chExt cx="497100" cy="502500"/>
          </a:xfrm>
        </p:grpSpPr>
        <p:sp>
          <p:nvSpPr>
            <p:cNvPr id="355" name="Google Shape;355;p24"/>
            <p:cNvSpPr/>
            <p:nvPr/>
          </p:nvSpPr>
          <p:spPr>
            <a:xfrm>
              <a:off x="2782025" y="1781349"/>
              <a:ext cx="497100" cy="5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latin typeface="Fira Sans Extra Condensed"/>
                <a:ea typeface="Fira Sans Extra Condensed"/>
                <a:cs typeface="Fira Sans Extra Condensed"/>
                <a:sym typeface="Fira Sans Extra Condensed"/>
              </a:endParaRPr>
            </a:p>
          </p:txBody>
        </p:sp>
        <p:pic>
          <p:nvPicPr>
            <p:cNvPr id="356" name="Google Shape;356;p24"/>
            <p:cNvPicPr preferRelativeResize="0"/>
            <p:nvPr/>
          </p:nvPicPr>
          <p:blipFill>
            <a:blip r:embed="rId3">
              <a:alphaModFix/>
            </a:blip>
            <a:stretch>
              <a:fillRect/>
            </a:stretch>
          </p:blipFill>
          <p:spPr>
            <a:xfrm>
              <a:off x="2948887" y="1878696"/>
              <a:ext cx="179551" cy="307800"/>
            </a:xfrm>
            <a:prstGeom prst="rect">
              <a:avLst/>
            </a:prstGeom>
            <a:noFill/>
            <a:ln>
              <a:noFill/>
            </a:ln>
          </p:spPr>
        </p:pic>
      </p:grpSp>
      <p:sp>
        <p:nvSpPr>
          <p:cNvPr id="357" name="Google Shape;357;p24"/>
          <p:cNvSpPr txBox="1"/>
          <p:nvPr/>
        </p:nvSpPr>
        <p:spPr>
          <a:xfrm>
            <a:off x="634913" y="2279250"/>
            <a:ext cx="1311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Roboto"/>
                <a:ea typeface="Roboto"/>
                <a:cs typeface="Roboto"/>
                <a:sym typeface="Roboto"/>
              </a:rPr>
              <a:t>Mobile Device Launch Time </a:t>
            </a:r>
            <a:endParaRPr sz="1300">
              <a:latin typeface="Roboto"/>
              <a:ea typeface="Roboto"/>
              <a:cs typeface="Roboto"/>
              <a:sym typeface="Roboto"/>
            </a:endParaRPr>
          </a:p>
        </p:txBody>
      </p:sp>
      <p:sp>
        <p:nvSpPr>
          <p:cNvPr id="358" name="Google Shape;358;p24"/>
          <p:cNvSpPr txBox="1"/>
          <p:nvPr/>
        </p:nvSpPr>
        <p:spPr>
          <a:xfrm>
            <a:off x="2454425" y="2319225"/>
            <a:ext cx="1168500" cy="5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Roboto"/>
                <a:ea typeface="Roboto"/>
                <a:cs typeface="Roboto"/>
                <a:sym typeface="Roboto"/>
              </a:rPr>
              <a:t>Device Price/Size</a:t>
            </a:r>
            <a:endParaRPr sz="1300">
              <a:latin typeface="Roboto"/>
              <a:ea typeface="Roboto"/>
              <a:cs typeface="Roboto"/>
              <a:sym typeface="Roboto"/>
            </a:endParaRPr>
          </a:p>
        </p:txBody>
      </p:sp>
      <p:pic>
        <p:nvPicPr>
          <p:cNvPr id="359" name="Google Shape;359;p24"/>
          <p:cNvPicPr preferRelativeResize="0"/>
          <p:nvPr/>
        </p:nvPicPr>
        <p:blipFill>
          <a:blip r:embed="rId4">
            <a:alphaModFix/>
          </a:blip>
          <a:stretch>
            <a:fillRect/>
          </a:stretch>
        </p:blipFill>
        <p:spPr>
          <a:xfrm>
            <a:off x="1124998" y="1883240"/>
            <a:ext cx="331125" cy="385338"/>
          </a:xfrm>
          <a:prstGeom prst="rect">
            <a:avLst/>
          </a:prstGeom>
          <a:noFill/>
          <a:ln>
            <a:noFill/>
          </a:ln>
        </p:spPr>
      </p:pic>
      <p:sp>
        <p:nvSpPr>
          <p:cNvPr id="360" name="Google Shape;360;p24"/>
          <p:cNvSpPr txBox="1"/>
          <p:nvPr/>
        </p:nvSpPr>
        <p:spPr>
          <a:xfrm>
            <a:off x="1645900" y="1231375"/>
            <a:ext cx="245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 Not actually continuous</a:t>
            </a:r>
            <a:endParaRPr>
              <a:latin typeface="Roboto"/>
              <a:ea typeface="Roboto"/>
              <a:cs typeface="Roboto"/>
              <a:sym typeface="Roboto"/>
            </a:endParaRPr>
          </a:p>
        </p:txBody>
      </p:sp>
      <p:sp>
        <p:nvSpPr>
          <p:cNvPr id="361" name="Google Shape;361;p24"/>
          <p:cNvSpPr txBox="1"/>
          <p:nvPr/>
        </p:nvSpPr>
        <p:spPr>
          <a:xfrm>
            <a:off x="894425" y="3413650"/>
            <a:ext cx="2453400" cy="450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Put into Buckets</a:t>
            </a:r>
            <a:endParaRPr b="1">
              <a:solidFill>
                <a:schemeClr val="lt1"/>
              </a:solidFill>
              <a:latin typeface="Roboto"/>
              <a:ea typeface="Roboto"/>
              <a:cs typeface="Roboto"/>
              <a:sym typeface="Roboto"/>
            </a:endParaRPr>
          </a:p>
        </p:txBody>
      </p:sp>
      <p:sp>
        <p:nvSpPr>
          <p:cNvPr id="362" name="Google Shape;362;p24"/>
          <p:cNvSpPr/>
          <p:nvPr/>
        </p:nvSpPr>
        <p:spPr>
          <a:xfrm rot="5400000">
            <a:off x="1922825" y="2987350"/>
            <a:ext cx="396600" cy="223200"/>
          </a:xfrm>
          <a:prstGeom prst="notchedRightArrow">
            <a:avLst>
              <a:gd name="adj1" fmla="val 50000"/>
              <a:gd name="adj2" fmla="val 50000"/>
            </a:avLst>
          </a:prstGeom>
          <a:solidFill>
            <a:srgbClr val="423E5F">
              <a:alpha val="1254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txBox="1"/>
          <p:nvPr/>
        </p:nvSpPr>
        <p:spPr>
          <a:xfrm>
            <a:off x="486888" y="4026425"/>
            <a:ext cx="1454100" cy="615600"/>
          </a:xfrm>
          <a:prstGeom prst="rect">
            <a:avLst/>
          </a:prstGeom>
          <a:solidFill>
            <a:srgbClr val="C79DA9">
              <a:alpha val="25099"/>
            </a:srgbClr>
          </a:solidFill>
          <a:ln w="9525" cap="flat" cmpd="sng">
            <a:solidFill>
              <a:srgbClr val="C79DA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Equally Spaced</a:t>
            </a:r>
            <a:endParaRPr>
              <a:latin typeface="Roboto"/>
              <a:ea typeface="Roboto"/>
              <a:cs typeface="Roboto"/>
              <a:sym typeface="Roboto"/>
            </a:endParaRPr>
          </a:p>
        </p:txBody>
      </p:sp>
      <p:sp>
        <p:nvSpPr>
          <p:cNvPr id="364" name="Google Shape;364;p24"/>
          <p:cNvSpPr txBox="1"/>
          <p:nvPr/>
        </p:nvSpPr>
        <p:spPr>
          <a:xfrm>
            <a:off x="2365163" y="4026425"/>
            <a:ext cx="1390200" cy="615600"/>
          </a:xfrm>
          <a:prstGeom prst="rect">
            <a:avLst/>
          </a:prstGeom>
          <a:solidFill>
            <a:srgbClr val="C79DA9">
              <a:alpha val="25099"/>
            </a:srgbClr>
          </a:solidFill>
          <a:ln w="9525" cap="flat" cmpd="sng">
            <a:solidFill>
              <a:srgbClr val="C79DA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Frequency</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Considered</a:t>
            </a:r>
            <a:endParaRPr>
              <a:latin typeface="Roboto"/>
              <a:ea typeface="Roboto"/>
              <a:cs typeface="Roboto"/>
              <a:sym typeface="Roboto"/>
            </a:endParaRPr>
          </a:p>
        </p:txBody>
      </p:sp>
      <p:sp>
        <p:nvSpPr>
          <p:cNvPr id="365" name="Google Shape;365;p24"/>
          <p:cNvSpPr txBox="1"/>
          <p:nvPr/>
        </p:nvSpPr>
        <p:spPr>
          <a:xfrm>
            <a:off x="5390825" y="1505225"/>
            <a:ext cx="2880300" cy="307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Data Structure</a:t>
            </a:r>
            <a:endParaRPr sz="1700" b="1">
              <a:solidFill>
                <a:schemeClr val="lt1"/>
              </a:solidFill>
              <a:latin typeface="Fira Sans Extra Condensed"/>
              <a:ea typeface="Fira Sans Extra Condensed"/>
              <a:cs typeface="Fira Sans Extra Condensed"/>
              <a:sym typeface="Fira Sans Extra Condensed"/>
            </a:endParaRPr>
          </a:p>
        </p:txBody>
      </p:sp>
      <p:grpSp>
        <p:nvGrpSpPr>
          <p:cNvPr id="366" name="Google Shape;366;p24"/>
          <p:cNvGrpSpPr/>
          <p:nvPr/>
        </p:nvGrpSpPr>
        <p:grpSpPr>
          <a:xfrm>
            <a:off x="5390858" y="1926775"/>
            <a:ext cx="2880337" cy="450600"/>
            <a:chOff x="457202" y="1771100"/>
            <a:chExt cx="2009864" cy="450600"/>
          </a:xfrm>
        </p:grpSpPr>
        <p:sp>
          <p:nvSpPr>
            <p:cNvPr id="367" name="Google Shape;367;p24"/>
            <p:cNvSpPr txBox="1"/>
            <p:nvPr/>
          </p:nvSpPr>
          <p:spPr>
            <a:xfrm>
              <a:off x="1256566" y="1771100"/>
              <a:ext cx="1210500" cy="45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[-128 , 127]</a:t>
              </a:r>
              <a:endParaRPr sz="1600" b="1">
                <a:solidFill>
                  <a:schemeClr val="lt1"/>
                </a:solidFill>
                <a:latin typeface="Fira Sans Extra Condensed"/>
                <a:ea typeface="Fira Sans Extra Condensed"/>
                <a:cs typeface="Fira Sans Extra Condensed"/>
                <a:sym typeface="Fira Sans Extra Condensed"/>
              </a:endParaRPr>
            </a:p>
          </p:txBody>
        </p:sp>
        <p:sp>
          <p:nvSpPr>
            <p:cNvPr id="368" name="Google Shape;368;p24"/>
            <p:cNvSpPr txBox="1"/>
            <p:nvPr/>
          </p:nvSpPr>
          <p:spPr>
            <a:xfrm>
              <a:off x="457202" y="1771100"/>
              <a:ext cx="828600" cy="450600"/>
            </a:xfrm>
            <a:prstGeom prst="rect">
              <a:avLst/>
            </a:prstGeom>
            <a:solidFill>
              <a:srgbClr val="E8B5BB">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Int8</a:t>
              </a:r>
              <a:endParaRPr sz="1300">
                <a:solidFill>
                  <a:schemeClr val="dk1"/>
                </a:solidFill>
                <a:latin typeface="Roboto"/>
                <a:ea typeface="Roboto"/>
                <a:cs typeface="Roboto"/>
                <a:sym typeface="Roboto"/>
              </a:endParaRPr>
            </a:p>
          </p:txBody>
        </p:sp>
      </p:grpSp>
      <p:grpSp>
        <p:nvGrpSpPr>
          <p:cNvPr id="369" name="Google Shape;369;p24"/>
          <p:cNvGrpSpPr/>
          <p:nvPr/>
        </p:nvGrpSpPr>
        <p:grpSpPr>
          <a:xfrm>
            <a:off x="5391118" y="2491276"/>
            <a:ext cx="2880457" cy="450610"/>
            <a:chOff x="457200" y="2351575"/>
            <a:chExt cx="2708214" cy="450610"/>
          </a:xfrm>
        </p:grpSpPr>
        <p:sp>
          <p:nvSpPr>
            <p:cNvPr id="370" name="Google Shape;370;p24"/>
            <p:cNvSpPr txBox="1"/>
            <p:nvPr/>
          </p:nvSpPr>
          <p:spPr>
            <a:xfrm>
              <a:off x="1543314" y="2351585"/>
              <a:ext cx="1622100" cy="45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[-32768 ,32767 ]</a:t>
              </a:r>
              <a:endParaRPr sz="1600" b="1">
                <a:solidFill>
                  <a:schemeClr val="lt1"/>
                </a:solidFill>
                <a:latin typeface="Fira Sans Extra Condensed"/>
                <a:ea typeface="Fira Sans Extra Condensed"/>
                <a:cs typeface="Fira Sans Extra Condensed"/>
                <a:sym typeface="Fira Sans Extra Condensed"/>
              </a:endParaRPr>
            </a:p>
          </p:txBody>
        </p:sp>
        <p:sp>
          <p:nvSpPr>
            <p:cNvPr id="371" name="Google Shape;371;p24"/>
            <p:cNvSpPr txBox="1"/>
            <p:nvPr/>
          </p:nvSpPr>
          <p:spPr>
            <a:xfrm>
              <a:off x="457200" y="2351575"/>
              <a:ext cx="1181100" cy="4506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Int16</a:t>
              </a:r>
              <a:endParaRPr sz="1300">
                <a:solidFill>
                  <a:schemeClr val="dk1"/>
                </a:solidFill>
                <a:latin typeface="Roboto"/>
                <a:ea typeface="Roboto"/>
                <a:cs typeface="Roboto"/>
                <a:sym typeface="Roboto"/>
              </a:endParaRPr>
            </a:p>
          </p:txBody>
        </p:sp>
      </p:grpSp>
      <p:grpSp>
        <p:nvGrpSpPr>
          <p:cNvPr id="372" name="Google Shape;372;p24"/>
          <p:cNvGrpSpPr/>
          <p:nvPr/>
        </p:nvGrpSpPr>
        <p:grpSpPr>
          <a:xfrm>
            <a:off x="5390825" y="3055475"/>
            <a:ext cx="2880611" cy="450894"/>
            <a:chOff x="517093" y="2932055"/>
            <a:chExt cx="2264097" cy="564676"/>
          </a:xfrm>
        </p:grpSpPr>
        <p:sp>
          <p:nvSpPr>
            <p:cNvPr id="373" name="Google Shape;373;p24"/>
            <p:cNvSpPr txBox="1"/>
            <p:nvPr/>
          </p:nvSpPr>
          <p:spPr>
            <a:xfrm>
              <a:off x="1435390" y="2932055"/>
              <a:ext cx="1345800" cy="564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[-2146483648,...]</a:t>
              </a:r>
              <a:endParaRPr sz="1600" b="1">
                <a:solidFill>
                  <a:schemeClr val="lt1"/>
                </a:solidFill>
                <a:latin typeface="Fira Sans Extra Condensed"/>
                <a:ea typeface="Fira Sans Extra Condensed"/>
                <a:cs typeface="Fira Sans Extra Condensed"/>
                <a:sym typeface="Fira Sans Extra Condensed"/>
              </a:endParaRPr>
            </a:p>
          </p:txBody>
        </p:sp>
        <p:sp>
          <p:nvSpPr>
            <p:cNvPr id="374" name="Google Shape;374;p24"/>
            <p:cNvSpPr txBox="1"/>
            <p:nvPr/>
          </p:nvSpPr>
          <p:spPr>
            <a:xfrm>
              <a:off x="517093" y="2932431"/>
              <a:ext cx="918300" cy="5643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Int32</a:t>
              </a:r>
              <a:endParaRPr sz="1300">
                <a:solidFill>
                  <a:schemeClr val="dk1"/>
                </a:solidFill>
                <a:latin typeface="Roboto"/>
                <a:ea typeface="Roboto"/>
                <a:cs typeface="Roboto"/>
                <a:sym typeface="Roboto"/>
              </a:endParaRPr>
            </a:p>
          </p:txBody>
        </p:sp>
      </p:grpSp>
      <p:sp>
        <p:nvSpPr>
          <p:cNvPr id="375" name="Google Shape;375;p24"/>
          <p:cNvSpPr/>
          <p:nvPr/>
        </p:nvSpPr>
        <p:spPr>
          <a:xfrm rot="5400000">
            <a:off x="6713025" y="3673600"/>
            <a:ext cx="314700" cy="223200"/>
          </a:xfrm>
          <a:prstGeom prst="notchedRightArrow">
            <a:avLst>
              <a:gd name="adj1" fmla="val 50000"/>
              <a:gd name="adj2" fmla="val 50000"/>
            </a:avLst>
          </a:prstGeom>
          <a:solidFill>
            <a:srgbClr val="846E84">
              <a:alpha val="1254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5392125" y="4007075"/>
            <a:ext cx="2956500" cy="687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Roboto"/>
                <a:ea typeface="Roboto"/>
                <a:cs typeface="Roboto"/>
                <a:sym typeface="Roboto"/>
              </a:rPr>
              <a:t>Find appropriate data </a:t>
            </a:r>
            <a:endParaRPr sz="1300" b="1">
              <a:solidFill>
                <a:schemeClr val="lt1"/>
              </a:solidFill>
              <a:latin typeface="Roboto"/>
              <a:ea typeface="Roboto"/>
              <a:cs typeface="Roboto"/>
              <a:sym typeface="Roboto"/>
            </a:endParaRPr>
          </a:p>
          <a:p>
            <a:pPr marL="0" lvl="0" indent="0" algn="ctr" rtl="0">
              <a:spcBef>
                <a:spcPts val="0"/>
              </a:spcBef>
              <a:spcAft>
                <a:spcPts val="0"/>
              </a:spcAft>
              <a:buNone/>
            </a:pPr>
            <a:r>
              <a:rPr lang="en" sz="1300" b="1">
                <a:solidFill>
                  <a:schemeClr val="lt1"/>
                </a:solidFill>
                <a:latin typeface="Roboto"/>
                <a:ea typeface="Roboto"/>
                <a:cs typeface="Roboto"/>
                <a:sym typeface="Roboto"/>
              </a:rPr>
              <a:t>type for each feature </a:t>
            </a:r>
            <a:endParaRPr sz="1300" b="1">
              <a:solidFill>
                <a:schemeClr val="lt1"/>
              </a:solidFill>
              <a:latin typeface="Roboto"/>
              <a:ea typeface="Roboto"/>
              <a:cs typeface="Roboto"/>
              <a:sym typeface="Roboto"/>
            </a:endParaRPr>
          </a:p>
          <a:p>
            <a:pPr marL="0" lvl="0" indent="0" algn="ctr" rtl="0">
              <a:spcBef>
                <a:spcPts val="0"/>
              </a:spcBef>
              <a:spcAft>
                <a:spcPts val="0"/>
              </a:spcAft>
              <a:buNone/>
            </a:pPr>
            <a:r>
              <a:rPr lang="en" sz="1300" b="1">
                <a:solidFill>
                  <a:schemeClr val="lt1"/>
                </a:solidFill>
                <a:latin typeface="Roboto"/>
                <a:ea typeface="Roboto"/>
                <a:cs typeface="Roboto"/>
                <a:sym typeface="Roboto"/>
              </a:rPr>
              <a:t>→ 80% Memory Reduced</a:t>
            </a:r>
            <a:endParaRPr sz="1300" b="1">
              <a:solidFill>
                <a:schemeClr val="lt1"/>
              </a:solidFill>
              <a:latin typeface="Roboto"/>
              <a:ea typeface="Roboto"/>
              <a:cs typeface="Roboto"/>
              <a:sym typeface="Roboto"/>
            </a:endParaRPr>
          </a:p>
        </p:txBody>
      </p:sp>
      <p:sp>
        <p:nvSpPr>
          <p:cNvPr id="377" name="Google Shape;37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Feature Engineering : Exposure and Interaction</a:t>
            </a:r>
            <a:endParaRPr sz="3000"/>
          </a:p>
        </p:txBody>
      </p:sp>
      <p:sp>
        <p:nvSpPr>
          <p:cNvPr id="383" name="Google Shape;383;p25"/>
          <p:cNvSpPr txBox="1"/>
          <p:nvPr/>
        </p:nvSpPr>
        <p:spPr>
          <a:xfrm>
            <a:off x="457200" y="1723900"/>
            <a:ext cx="4114800" cy="31479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Compute the count for each feature value per day ( both train and validation set: Day 1 - Day 7)</a:t>
            </a:r>
            <a:endParaRPr>
              <a:solidFill>
                <a:schemeClr val="dk1"/>
              </a:solidFill>
              <a:latin typeface="Roboto"/>
              <a:ea typeface="Roboto"/>
              <a:cs typeface="Roboto"/>
              <a:sym typeface="Roboto"/>
            </a:endParaRPr>
          </a:p>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Example: User ‘A’ appeared 3 times on Day 1</a:t>
            </a:r>
            <a:endParaRPr>
              <a:solidFill>
                <a:schemeClr val="dk1"/>
              </a:solidFill>
              <a:latin typeface="Roboto"/>
              <a:ea typeface="Roboto"/>
              <a:cs typeface="Roboto"/>
              <a:sym typeface="Roboto"/>
            </a:endParaRPr>
          </a:p>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Count Variables to </a:t>
            </a:r>
            <a:r>
              <a:rPr lang="en" b="1">
                <a:solidFill>
                  <a:schemeClr val="dk1"/>
                </a:solidFill>
                <a:latin typeface="Roboto"/>
                <a:ea typeface="Roboto"/>
                <a:cs typeface="Roboto"/>
                <a:sym typeface="Roboto"/>
              </a:rPr>
              <a:t>some  features </a:t>
            </a:r>
            <a:r>
              <a:rPr lang="en">
                <a:solidFill>
                  <a:schemeClr val="dk1"/>
                </a:solidFill>
                <a:latin typeface="Roboto"/>
                <a:ea typeface="Roboto"/>
                <a:cs typeface="Roboto"/>
                <a:sym typeface="Roboto"/>
              </a:rPr>
              <a:t>( User side/Advertisement side/Media(app) side)</a:t>
            </a:r>
            <a:endParaRPr>
              <a:solidFill>
                <a:schemeClr val="dk1"/>
              </a:solidFill>
              <a:latin typeface="Roboto"/>
              <a:ea typeface="Roboto"/>
              <a:cs typeface="Roboto"/>
              <a:sym typeface="Roboto"/>
            </a:endParaRPr>
          </a:p>
        </p:txBody>
      </p:sp>
      <p:sp>
        <p:nvSpPr>
          <p:cNvPr id="384" name="Google Shape;384;p25"/>
          <p:cNvSpPr txBox="1"/>
          <p:nvPr/>
        </p:nvSpPr>
        <p:spPr>
          <a:xfrm>
            <a:off x="4572000" y="1723900"/>
            <a:ext cx="4114800" cy="31479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Compute the count for each feature pair per day ( both train and validation set: Day 1 - Day 7)</a:t>
            </a:r>
            <a:endParaRPr>
              <a:solidFill>
                <a:schemeClr val="dk1"/>
              </a:solidFill>
              <a:latin typeface="Roboto"/>
              <a:ea typeface="Roboto"/>
              <a:cs typeface="Roboto"/>
              <a:sym typeface="Roboto"/>
            </a:endParaRPr>
          </a:p>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Example: User ‘A’ + Advertisement ‘Apple’ appeared 5 times on Day 1</a:t>
            </a:r>
            <a:endParaRPr>
              <a:solidFill>
                <a:schemeClr val="dk1"/>
              </a:solidFill>
              <a:latin typeface="Roboto"/>
              <a:ea typeface="Roboto"/>
              <a:cs typeface="Roboto"/>
              <a:sym typeface="Roboto"/>
            </a:endParaRPr>
          </a:p>
          <a:p>
            <a:pPr marL="400050" lvl="0" indent="-26035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Crossing features to </a:t>
            </a:r>
            <a:r>
              <a:rPr lang="en" b="1">
                <a:solidFill>
                  <a:schemeClr val="dk1"/>
                </a:solidFill>
                <a:latin typeface="Roboto"/>
                <a:ea typeface="Roboto"/>
                <a:cs typeface="Roboto"/>
                <a:sym typeface="Roboto"/>
              </a:rPr>
              <a:t>some pair generated by user profile and advertisement characteristics</a:t>
            </a:r>
            <a:endParaRPr sz="1500">
              <a:solidFill>
                <a:schemeClr val="dk1"/>
              </a:solidFill>
              <a:latin typeface="Roboto"/>
              <a:ea typeface="Roboto"/>
              <a:cs typeface="Roboto"/>
              <a:sym typeface="Roboto"/>
            </a:endParaRPr>
          </a:p>
        </p:txBody>
      </p:sp>
      <p:grpSp>
        <p:nvGrpSpPr>
          <p:cNvPr id="385" name="Google Shape;385;p25"/>
          <p:cNvGrpSpPr/>
          <p:nvPr/>
        </p:nvGrpSpPr>
        <p:grpSpPr>
          <a:xfrm>
            <a:off x="457200" y="1042340"/>
            <a:ext cx="8229600" cy="681563"/>
            <a:chOff x="457200" y="1042325"/>
            <a:chExt cx="8229600" cy="880800"/>
          </a:xfrm>
        </p:grpSpPr>
        <p:sp>
          <p:nvSpPr>
            <p:cNvPr id="386" name="Google Shape;386;p25"/>
            <p:cNvSpPr txBox="1"/>
            <p:nvPr/>
          </p:nvSpPr>
          <p:spPr>
            <a:xfrm>
              <a:off x="457200" y="1042325"/>
              <a:ext cx="4114800" cy="8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Exposure: Count</a:t>
              </a:r>
              <a:endParaRPr sz="2400" b="1">
                <a:solidFill>
                  <a:schemeClr val="lt1"/>
                </a:solidFill>
                <a:latin typeface="Fira Sans Extra Condensed"/>
                <a:ea typeface="Fira Sans Extra Condensed"/>
                <a:cs typeface="Fira Sans Extra Condensed"/>
                <a:sym typeface="Fira Sans Extra Condensed"/>
              </a:endParaRPr>
            </a:p>
          </p:txBody>
        </p:sp>
        <p:sp>
          <p:nvSpPr>
            <p:cNvPr id="387" name="Google Shape;387;p25"/>
            <p:cNvSpPr txBox="1"/>
            <p:nvPr/>
          </p:nvSpPr>
          <p:spPr>
            <a:xfrm>
              <a:off x="4572000" y="1042325"/>
              <a:ext cx="4114800" cy="8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Interaction: Crossing Count</a:t>
              </a:r>
              <a:endParaRPr sz="2400" b="1">
                <a:solidFill>
                  <a:schemeClr val="lt1"/>
                </a:solidFill>
                <a:latin typeface="Fira Sans Extra Condensed"/>
                <a:ea typeface="Fira Sans Extra Condensed"/>
                <a:cs typeface="Fira Sans Extra Condensed"/>
                <a:sym typeface="Fira Sans Extra Condensed"/>
              </a:endParaRPr>
            </a:p>
          </p:txBody>
        </p:sp>
      </p:grpSp>
      <p:sp>
        <p:nvSpPr>
          <p:cNvPr id="388" name="Google Shape;38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Feature Engineering : CTR - Related</a:t>
            </a:r>
            <a:endParaRPr sz="3000"/>
          </a:p>
        </p:txBody>
      </p:sp>
      <p:sp>
        <p:nvSpPr>
          <p:cNvPr id="394" name="Google Shape;394;p26"/>
          <p:cNvSpPr txBox="1"/>
          <p:nvPr/>
        </p:nvSpPr>
        <p:spPr>
          <a:xfrm>
            <a:off x="457200" y="1723900"/>
            <a:ext cx="4114800" cy="31479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Using the ‘LABEL’ column (mean)</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CTR for train (day 1 - day 6) is computed using its own day’s label mean</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CTR for validation (day 7) is evaluated using the overall label mean of the rest days</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CTR features to </a:t>
            </a:r>
            <a:r>
              <a:rPr lang="en" b="1">
                <a:solidFill>
                  <a:schemeClr val="dk1"/>
                </a:solidFill>
                <a:latin typeface="Roboto"/>
                <a:ea typeface="Roboto"/>
                <a:cs typeface="Roboto"/>
                <a:sym typeface="Roboto"/>
              </a:rPr>
              <a:t>every features</a:t>
            </a:r>
            <a:r>
              <a:rPr lang="en">
                <a:solidFill>
                  <a:schemeClr val="dk1"/>
                </a:solidFill>
                <a:latin typeface="Roboto"/>
                <a:ea typeface="Roboto"/>
                <a:cs typeface="Roboto"/>
                <a:sym typeface="Roboto"/>
              </a:rPr>
              <a:t> in the data set</a:t>
            </a:r>
            <a:endParaRPr>
              <a:solidFill>
                <a:schemeClr val="dk1"/>
              </a:solidFill>
              <a:latin typeface="Roboto"/>
              <a:ea typeface="Roboto"/>
              <a:cs typeface="Roboto"/>
              <a:sym typeface="Roboto"/>
            </a:endParaRPr>
          </a:p>
        </p:txBody>
      </p:sp>
      <p:sp>
        <p:nvSpPr>
          <p:cNvPr id="395" name="Google Shape;395;p26"/>
          <p:cNvSpPr txBox="1"/>
          <p:nvPr/>
        </p:nvSpPr>
        <p:spPr>
          <a:xfrm>
            <a:off x="4572000" y="1723900"/>
            <a:ext cx="4114800" cy="31479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Using the ‘LABEL’ column (mean)</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Calculate the CTR based on the previous day’s label mean</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Set day 6 as the previous day of both day 1 (train) and day 7 (validation)</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PREVDAY_CTR features to </a:t>
            </a:r>
            <a:r>
              <a:rPr lang="en" b="1">
                <a:solidFill>
                  <a:schemeClr val="dk1"/>
                </a:solidFill>
                <a:latin typeface="Roboto"/>
                <a:ea typeface="Roboto"/>
                <a:cs typeface="Roboto"/>
                <a:sym typeface="Roboto"/>
              </a:rPr>
              <a:t>every features</a:t>
            </a:r>
            <a:r>
              <a:rPr lang="en">
                <a:solidFill>
                  <a:schemeClr val="dk1"/>
                </a:solidFill>
                <a:latin typeface="Roboto"/>
                <a:ea typeface="Roboto"/>
                <a:cs typeface="Roboto"/>
                <a:sym typeface="Roboto"/>
              </a:rPr>
              <a:t> in the data set</a:t>
            </a:r>
            <a:endParaRPr sz="1500">
              <a:solidFill>
                <a:schemeClr val="dk1"/>
              </a:solidFill>
              <a:latin typeface="Roboto"/>
              <a:ea typeface="Roboto"/>
              <a:cs typeface="Roboto"/>
              <a:sym typeface="Roboto"/>
            </a:endParaRPr>
          </a:p>
        </p:txBody>
      </p:sp>
      <p:grpSp>
        <p:nvGrpSpPr>
          <p:cNvPr id="396" name="Google Shape;396;p26"/>
          <p:cNvGrpSpPr/>
          <p:nvPr/>
        </p:nvGrpSpPr>
        <p:grpSpPr>
          <a:xfrm>
            <a:off x="457200" y="1042340"/>
            <a:ext cx="8229600" cy="681563"/>
            <a:chOff x="457200" y="1042325"/>
            <a:chExt cx="8229600" cy="880800"/>
          </a:xfrm>
        </p:grpSpPr>
        <p:sp>
          <p:nvSpPr>
            <p:cNvPr id="397" name="Google Shape;397;p26"/>
            <p:cNvSpPr txBox="1"/>
            <p:nvPr/>
          </p:nvSpPr>
          <p:spPr>
            <a:xfrm>
              <a:off x="457200" y="1042325"/>
              <a:ext cx="4114800" cy="8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CTR</a:t>
              </a:r>
              <a:endParaRPr sz="2400" b="1">
                <a:solidFill>
                  <a:schemeClr val="lt1"/>
                </a:solidFill>
                <a:latin typeface="Fira Sans Extra Condensed"/>
                <a:ea typeface="Fira Sans Extra Condensed"/>
                <a:cs typeface="Fira Sans Extra Condensed"/>
                <a:sym typeface="Fira Sans Extra Condensed"/>
              </a:endParaRPr>
            </a:p>
          </p:txBody>
        </p:sp>
        <p:sp>
          <p:nvSpPr>
            <p:cNvPr id="398" name="Google Shape;398;p26"/>
            <p:cNvSpPr txBox="1"/>
            <p:nvPr/>
          </p:nvSpPr>
          <p:spPr>
            <a:xfrm>
              <a:off x="4572000" y="1042325"/>
              <a:ext cx="4114800" cy="8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Previous Day CTR</a:t>
              </a:r>
              <a:endParaRPr sz="2400" b="1">
                <a:solidFill>
                  <a:schemeClr val="lt1"/>
                </a:solidFill>
                <a:latin typeface="Fira Sans Extra Condensed"/>
                <a:ea typeface="Fira Sans Extra Condensed"/>
                <a:cs typeface="Fira Sans Extra Condensed"/>
                <a:sym typeface="Fira Sans Extra Condensed"/>
              </a:endParaRPr>
            </a:p>
          </p:txBody>
        </p:sp>
      </p:grpSp>
      <p:sp>
        <p:nvSpPr>
          <p:cNvPr id="399" name="Google Shape;39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Feature Engineering : Embedding</a:t>
            </a:r>
            <a:endParaRPr sz="3000"/>
          </a:p>
        </p:txBody>
      </p:sp>
      <p:sp>
        <p:nvSpPr>
          <p:cNvPr id="405" name="Google Shape;405;p27"/>
          <p:cNvSpPr txBox="1"/>
          <p:nvPr/>
        </p:nvSpPr>
        <p:spPr>
          <a:xfrm>
            <a:off x="2514600" y="1647025"/>
            <a:ext cx="4114800" cy="20142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Convert data into numerical matrix</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 SKIP - GRAM for Word2Vec</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Set embedding size  = 8</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Primarily apply to User &amp; Ads related features cross-relationship with others</a:t>
            </a:r>
            <a:endParaRPr>
              <a:solidFill>
                <a:schemeClr val="dk1"/>
              </a:solidFill>
              <a:latin typeface="Roboto"/>
              <a:ea typeface="Roboto"/>
              <a:cs typeface="Roboto"/>
              <a:sym typeface="Roboto"/>
            </a:endParaRPr>
          </a:p>
        </p:txBody>
      </p:sp>
      <p:sp>
        <p:nvSpPr>
          <p:cNvPr id="406" name="Google Shape;406;p27"/>
          <p:cNvSpPr txBox="1"/>
          <p:nvPr/>
        </p:nvSpPr>
        <p:spPr>
          <a:xfrm>
            <a:off x="2514600" y="1059324"/>
            <a:ext cx="4114800" cy="587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Word2Vec</a:t>
            </a:r>
            <a:endParaRPr sz="2400" b="1">
              <a:solidFill>
                <a:schemeClr val="lt1"/>
              </a:solidFill>
              <a:latin typeface="Fira Sans Extra Condensed"/>
              <a:ea typeface="Fira Sans Extra Condensed"/>
              <a:cs typeface="Fira Sans Extra Condensed"/>
              <a:sym typeface="Fira Sans Extra Condensed"/>
            </a:endParaRPr>
          </a:p>
        </p:txBody>
      </p:sp>
      <p:sp>
        <p:nvSpPr>
          <p:cNvPr id="407" name="Google Shape;407;p27"/>
          <p:cNvSpPr txBox="1"/>
          <p:nvPr/>
        </p:nvSpPr>
        <p:spPr>
          <a:xfrm>
            <a:off x="2514600" y="3661225"/>
            <a:ext cx="4114800" cy="1206300"/>
          </a:xfrm>
          <a:prstGeom prst="rect">
            <a:avLst/>
          </a:prstGeom>
          <a:solidFill>
            <a:srgbClr val="E8B5BB">
              <a:alpha val="12549"/>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latin typeface="Courier New"/>
                <a:ea typeface="Courier New"/>
                <a:cs typeface="Courier New"/>
                <a:sym typeface="Courier New"/>
              </a:rPr>
              <a:t>Example:</a:t>
            </a:r>
            <a:endParaRPr sz="13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300">
                <a:solidFill>
                  <a:schemeClr val="dk1"/>
                </a:solidFill>
                <a:latin typeface="Courier New"/>
                <a:ea typeface="Courier New"/>
                <a:cs typeface="Courier New"/>
                <a:sym typeface="Courier New"/>
              </a:rPr>
              <a:t>User id &amp; Adv id    Adv id &amp; User age</a:t>
            </a:r>
            <a:endParaRPr sz="13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300">
                <a:solidFill>
                  <a:schemeClr val="dk1"/>
                </a:solidFill>
                <a:latin typeface="Courier New"/>
                <a:ea typeface="Courier New"/>
                <a:cs typeface="Courier New"/>
                <a:sym typeface="Courier New"/>
              </a:rPr>
              <a:t>User id &amp; Adv tags  Adv id &amp; Adv App id</a:t>
            </a:r>
            <a:endParaRPr sz="13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300">
                <a:solidFill>
                  <a:schemeClr val="dk1"/>
                </a:solidFill>
                <a:latin typeface="Courier New"/>
                <a:ea typeface="Courier New"/>
                <a:cs typeface="Courier New"/>
                <a:sym typeface="Courier New"/>
              </a:rPr>
              <a:t>Adv id &amp; Residence  Adv id &amp; City rank</a:t>
            </a:r>
            <a:endParaRPr sz="13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300">
              <a:solidFill>
                <a:schemeClr val="dk1"/>
              </a:solidFill>
              <a:latin typeface="Courier New"/>
              <a:ea typeface="Courier New"/>
              <a:cs typeface="Courier New"/>
              <a:sym typeface="Courier New"/>
            </a:endParaRPr>
          </a:p>
        </p:txBody>
      </p:sp>
      <p:sp>
        <p:nvSpPr>
          <p:cNvPr id="408" name="Google Shape;40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8"/>
          <p:cNvSpPr txBox="1">
            <a:spLocks noGrp="1"/>
          </p:cNvSpPr>
          <p:nvPr>
            <p:ph type="title"/>
          </p:nvPr>
        </p:nvSpPr>
        <p:spPr>
          <a:xfrm>
            <a:off x="481775" y="100100"/>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Embedding: T-SNE Visualization</a:t>
            </a:r>
            <a:endParaRPr/>
          </a:p>
        </p:txBody>
      </p:sp>
      <p:sp>
        <p:nvSpPr>
          <p:cNvPr id="414" name="Google Shape;414;p28"/>
          <p:cNvSpPr txBox="1"/>
          <p:nvPr/>
        </p:nvSpPr>
        <p:spPr>
          <a:xfrm>
            <a:off x="5122013" y="576871"/>
            <a:ext cx="3385500" cy="371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Without patterns</a:t>
            </a:r>
            <a:endParaRPr sz="2000" b="1">
              <a:solidFill>
                <a:schemeClr val="lt1"/>
              </a:solidFill>
              <a:latin typeface="Fira Sans Extra Condensed"/>
              <a:ea typeface="Fira Sans Extra Condensed"/>
              <a:cs typeface="Fira Sans Extra Condensed"/>
              <a:sym typeface="Fira Sans Extra Condensed"/>
            </a:endParaRPr>
          </a:p>
        </p:txBody>
      </p:sp>
      <p:pic>
        <p:nvPicPr>
          <p:cNvPr id="415" name="Google Shape;415;p28"/>
          <p:cNvPicPr preferRelativeResize="0"/>
          <p:nvPr/>
        </p:nvPicPr>
        <p:blipFill>
          <a:blip r:embed="rId3">
            <a:alphaModFix/>
          </a:blip>
          <a:stretch>
            <a:fillRect/>
          </a:stretch>
        </p:blipFill>
        <p:spPr>
          <a:xfrm>
            <a:off x="4813688" y="1129898"/>
            <a:ext cx="2038325" cy="1949893"/>
          </a:xfrm>
          <a:prstGeom prst="rect">
            <a:avLst/>
          </a:prstGeom>
          <a:noFill/>
          <a:ln>
            <a:noFill/>
          </a:ln>
        </p:spPr>
      </p:pic>
      <p:sp>
        <p:nvSpPr>
          <p:cNvPr id="416" name="Google Shape;416;p28"/>
          <p:cNvSpPr txBox="1"/>
          <p:nvPr/>
        </p:nvSpPr>
        <p:spPr>
          <a:xfrm>
            <a:off x="4932013" y="98892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city_rank</a:t>
            </a:r>
            <a:endParaRPr sz="1000">
              <a:solidFill>
                <a:schemeClr val="dk1"/>
              </a:solidFill>
              <a:latin typeface="Fira Sans Extra Condensed"/>
              <a:ea typeface="Fira Sans Extra Condensed"/>
              <a:cs typeface="Fira Sans Extra Condensed"/>
              <a:sym typeface="Fira Sans Extra Condensed"/>
            </a:endParaRPr>
          </a:p>
        </p:txBody>
      </p:sp>
      <p:pic>
        <p:nvPicPr>
          <p:cNvPr id="417" name="Google Shape;417;p28"/>
          <p:cNvPicPr preferRelativeResize="0"/>
          <p:nvPr/>
        </p:nvPicPr>
        <p:blipFill>
          <a:blip r:embed="rId4">
            <a:alphaModFix/>
          </a:blip>
          <a:stretch>
            <a:fillRect/>
          </a:stretch>
        </p:blipFill>
        <p:spPr>
          <a:xfrm>
            <a:off x="6777512" y="1129900"/>
            <a:ext cx="2038325" cy="1949904"/>
          </a:xfrm>
          <a:prstGeom prst="rect">
            <a:avLst/>
          </a:prstGeom>
          <a:noFill/>
          <a:ln>
            <a:noFill/>
          </a:ln>
        </p:spPr>
      </p:pic>
      <p:sp>
        <p:nvSpPr>
          <p:cNvPr id="418" name="Google Shape;418;p28"/>
          <p:cNvSpPr txBox="1"/>
          <p:nvPr/>
        </p:nvSpPr>
        <p:spPr>
          <a:xfrm>
            <a:off x="6895838" y="98892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age</a:t>
            </a:r>
            <a:endParaRPr sz="1000">
              <a:solidFill>
                <a:schemeClr val="dk1"/>
              </a:solidFill>
              <a:latin typeface="Fira Sans Extra Condensed"/>
              <a:ea typeface="Fira Sans Extra Condensed"/>
              <a:cs typeface="Fira Sans Extra Condensed"/>
              <a:sym typeface="Fira Sans Extra Condensed"/>
            </a:endParaRPr>
          </a:p>
        </p:txBody>
      </p:sp>
      <p:pic>
        <p:nvPicPr>
          <p:cNvPr id="419" name="Google Shape;419;p28"/>
          <p:cNvPicPr preferRelativeResize="0"/>
          <p:nvPr/>
        </p:nvPicPr>
        <p:blipFill>
          <a:blip r:embed="rId5">
            <a:alphaModFix/>
          </a:blip>
          <a:stretch>
            <a:fillRect/>
          </a:stretch>
        </p:blipFill>
        <p:spPr>
          <a:xfrm>
            <a:off x="4813688" y="3047026"/>
            <a:ext cx="2038325" cy="1949904"/>
          </a:xfrm>
          <a:prstGeom prst="rect">
            <a:avLst/>
          </a:prstGeom>
          <a:noFill/>
          <a:ln>
            <a:noFill/>
          </a:ln>
        </p:spPr>
      </p:pic>
      <p:sp>
        <p:nvSpPr>
          <p:cNvPr id="420" name="Google Shape;420;p28"/>
          <p:cNvSpPr txBox="1"/>
          <p:nvPr/>
        </p:nvSpPr>
        <p:spPr>
          <a:xfrm>
            <a:off x="4932013" y="292737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creat_type</a:t>
            </a:r>
            <a:endParaRPr sz="1000">
              <a:solidFill>
                <a:schemeClr val="dk1"/>
              </a:solidFill>
              <a:latin typeface="Fira Sans Extra Condensed"/>
              <a:ea typeface="Fira Sans Extra Condensed"/>
              <a:cs typeface="Fira Sans Extra Condensed"/>
              <a:sym typeface="Fira Sans Extra Condensed"/>
            </a:endParaRPr>
          </a:p>
        </p:txBody>
      </p:sp>
      <p:pic>
        <p:nvPicPr>
          <p:cNvPr id="421" name="Google Shape;421;p28"/>
          <p:cNvPicPr preferRelativeResize="0"/>
          <p:nvPr/>
        </p:nvPicPr>
        <p:blipFill>
          <a:blip r:embed="rId6">
            <a:alphaModFix/>
          </a:blip>
          <a:stretch>
            <a:fillRect/>
          </a:stretch>
        </p:blipFill>
        <p:spPr>
          <a:xfrm>
            <a:off x="6792638" y="3061496"/>
            <a:ext cx="2008076" cy="1920954"/>
          </a:xfrm>
          <a:prstGeom prst="rect">
            <a:avLst/>
          </a:prstGeom>
          <a:noFill/>
          <a:ln>
            <a:noFill/>
          </a:ln>
        </p:spPr>
      </p:pic>
      <p:sp>
        <p:nvSpPr>
          <p:cNvPr id="422" name="Google Shape;422;p28"/>
          <p:cNvSpPr txBox="1"/>
          <p:nvPr/>
        </p:nvSpPr>
        <p:spPr>
          <a:xfrm>
            <a:off x="6895838" y="292737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slot_id</a:t>
            </a:r>
            <a:endParaRPr sz="1000">
              <a:solidFill>
                <a:schemeClr val="dk1"/>
              </a:solidFill>
              <a:latin typeface="Fira Sans Extra Condensed"/>
              <a:ea typeface="Fira Sans Extra Condensed"/>
              <a:cs typeface="Fira Sans Extra Condensed"/>
              <a:sym typeface="Fira Sans Extra Condensed"/>
            </a:endParaRPr>
          </a:p>
        </p:txBody>
      </p:sp>
      <p:sp>
        <p:nvSpPr>
          <p:cNvPr id="423" name="Google Shape;423;p28"/>
          <p:cNvSpPr txBox="1"/>
          <p:nvPr/>
        </p:nvSpPr>
        <p:spPr>
          <a:xfrm>
            <a:off x="798788" y="576871"/>
            <a:ext cx="3385500" cy="371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With obvious patterns</a:t>
            </a:r>
            <a:endParaRPr sz="2000" b="1">
              <a:solidFill>
                <a:schemeClr val="lt1"/>
              </a:solidFill>
              <a:latin typeface="Fira Sans Extra Condensed"/>
              <a:ea typeface="Fira Sans Extra Condensed"/>
              <a:cs typeface="Fira Sans Extra Condensed"/>
              <a:sym typeface="Fira Sans Extra Condensed"/>
            </a:endParaRPr>
          </a:p>
        </p:txBody>
      </p:sp>
      <p:pic>
        <p:nvPicPr>
          <p:cNvPr id="424" name="Google Shape;424;p28"/>
          <p:cNvPicPr preferRelativeResize="0"/>
          <p:nvPr/>
        </p:nvPicPr>
        <p:blipFill>
          <a:blip r:embed="rId7">
            <a:alphaModFix/>
          </a:blip>
          <a:stretch>
            <a:fillRect/>
          </a:stretch>
        </p:blipFill>
        <p:spPr>
          <a:xfrm>
            <a:off x="345163" y="1126625"/>
            <a:ext cx="2038325" cy="1949897"/>
          </a:xfrm>
          <a:prstGeom prst="rect">
            <a:avLst/>
          </a:prstGeom>
          <a:noFill/>
          <a:ln>
            <a:noFill/>
          </a:ln>
        </p:spPr>
      </p:pic>
      <p:pic>
        <p:nvPicPr>
          <p:cNvPr id="425" name="Google Shape;425;p28"/>
          <p:cNvPicPr preferRelativeResize="0"/>
          <p:nvPr/>
        </p:nvPicPr>
        <p:blipFill>
          <a:blip r:embed="rId8">
            <a:alphaModFix/>
          </a:blip>
          <a:stretch>
            <a:fillRect/>
          </a:stretch>
        </p:blipFill>
        <p:spPr>
          <a:xfrm>
            <a:off x="2383488" y="1126626"/>
            <a:ext cx="2038325" cy="1949897"/>
          </a:xfrm>
          <a:prstGeom prst="rect">
            <a:avLst/>
          </a:prstGeom>
          <a:noFill/>
          <a:ln>
            <a:noFill/>
          </a:ln>
        </p:spPr>
      </p:pic>
      <p:sp>
        <p:nvSpPr>
          <p:cNvPr id="426" name="Google Shape;426;p28"/>
          <p:cNvSpPr txBox="1"/>
          <p:nvPr/>
        </p:nvSpPr>
        <p:spPr>
          <a:xfrm>
            <a:off x="463488" y="101842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inter_type</a:t>
            </a:r>
            <a:endParaRPr sz="1000">
              <a:solidFill>
                <a:schemeClr val="dk1"/>
              </a:solidFill>
              <a:latin typeface="Fira Sans Extra Condensed"/>
              <a:ea typeface="Fira Sans Extra Condensed"/>
              <a:cs typeface="Fira Sans Extra Condensed"/>
              <a:sym typeface="Fira Sans Extra Condensed"/>
            </a:endParaRPr>
          </a:p>
        </p:txBody>
      </p:sp>
      <p:sp>
        <p:nvSpPr>
          <p:cNvPr id="427" name="Google Shape;427;p28"/>
          <p:cNvSpPr txBox="1"/>
          <p:nvPr/>
        </p:nvSpPr>
        <p:spPr>
          <a:xfrm>
            <a:off x="2511313" y="1018425"/>
            <a:ext cx="19104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net_type</a:t>
            </a:r>
            <a:endParaRPr sz="1000">
              <a:solidFill>
                <a:schemeClr val="dk1"/>
              </a:solidFill>
              <a:latin typeface="Fira Sans Extra Condensed"/>
              <a:ea typeface="Fira Sans Extra Condensed"/>
              <a:cs typeface="Fira Sans Extra Condensed"/>
              <a:sym typeface="Fira Sans Extra Condensed"/>
            </a:endParaRPr>
          </a:p>
        </p:txBody>
      </p:sp>
      <p:pic>
        <p:nvPicPr>
          <p:cNvPr id="428" name="Google Shape;428;p28"/>
          <p:cNvPicPr preferRelativeResize="0"/>
          <p:nvPr/>
        </p:nvPicPr>
        <p:blipFill>
          <a:blip r:embed="rId9">
            <a:alphaModFix/>
          </a:blip>
          <a:stretch>
            <a:fillRect/>
          </a:stretch>
        </p:blipFill>
        <p:spPr>
          <a:xfrm>
            <a:off x="1352962" y="3069325"/>
            <a:ext cx="2038325" cy="1949887"/>
          </a:xfrm>
          <a:prstGeom prst="rect">
            <a:avLst/>
          </a:prstGeom>
          <a:noFill/>
          <a:ln>
            <a:noFill/>
          </a:ln>
        </p:spPr>
      </p:pic>
      <p:sp>
        <p:nvSpPr>
          <p:cNvPr id="429" name="Google Shape;429;p28"/>
          <p:cNvSpPr txBox="1"/>
          <p:nvPr/>
        </p:nvSpPr>
        <p:spPr>
          <a:xfrm>
            <a:off x="1471263" y="2974925"/>
            <a:ext cx="1920000" cy="198300"/>
          </a:xfrm>
          <a:prstGeom prst="rect">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device_price</a:t>
            </a:r>
            <a:endParaRPr sz="1000">
              <a:solidFill>
                <a:schemeClr val="dk1"/>
              </a:solidFill>
              <a:latin typeface="Fira Sans Extra Condensed"/>
              <a:ea typeface="Fira Sans Extra Condensed"/>
              <a:cs typeface="Fira Sans Extra Condensed"/>
              <a:sym typeface="Fira Sans Extra Condensed"/>
            </a:endParaRPr>
          </a:p>
        </p:txBody>
      </p:sp>
      <p:sp>
        <p:nvSpPr>
          <p:cNvPr id="430" name="Google Shape;43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9"/>
          <p:cNvSpPr/>
          <p:nvPr/>
        </p:nvSpPr>
        <p:spPr>
          <a:xfrm>
            <a:off x="2660250" y="772052"/>
            <a:ext cx="3823500" cy="359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chemeClr val="lt1"/>
                </a:solidFill>
                <a:latin typeface="Fira Sans Extra Condensed"/>
                <a:ea typeface="Fira Sans Extra Condensed"/>
                <a:cs typeface="Fira Sans Extra Condensed"/>
                <a:sym typeface="Fira Sans Extra Condensed"/>
              </a:rPr>
              <a:t>03</a:t>
            </a:r>
            <a:endParaRPr sz="4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Model Mining</a:t>
            </a:r>
            <a:endParaRPr sz="3000" b="1">
              <a:solidFill>
                <a:schemeClr val="lt1"/>
              </a:solidFill>
              <a:latin typeface="Fira Sans Extra Condensed"/>
              <a:ea typeface="Fira Sans Extra Condensed"/>
              <a:cs typeface="Fira Sans Extra Condensed"/>
              <a:sym typeface="Fira Sans Extra Condensed"/>
            </a:endParaRPr>
          </a:p>
        </p:txBody>
      </p:sp>
      <p:sp>
        <p:nvSpPr>
          <p:cNvPr id="436" name="Google Shape;43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0"/>
          <p:cNvSpPr/>
          <p:nvPr/>
        </p:nvSpPr>
        <p:spPr>
          <a:xfrm>
            <a:off x="571500" y="974350"/>
            <a:ext cx="3785100" cy="3860100"/>
          </a:xfrm>
          <a:prstGeom prst="rect">
            <a:avLst/>
          </a:prstGeom>
          <a:solidFill>
            <a:srgbClr val="E8B5BB">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LightGBM Introduction</a:t>
            </a:r>
            <a:endParaRPr/>
          </a:p>
        </p:txBody>
      </p:sp>
      <p:grpSp>
        <p:nvGrpSpPr>
          <p:cNvPr id="443" name="Google Shape;443;p30"/>
          <p:cNvGrpSpPr/>
          <p:nvPr/>
        </p:nvGrpSpPr>
        <p:grpSpPr>
          <a:xfrm>
            <a:off x="571475" y="1021200"/>
            <a:ext cx="4000525" cy="3813200"/>
            <a:chOff x="-649450" y="802125"/>
            <a:chExt cx="4000525" cy="3813200"/>
          </a:xfrm>
        </p:grpSpPr>
        <p:sp>
          <p:nvSpPr>
            <p:cNvPr id="444" name="Google Shape;444;p30"/>
            <p:cNvSpPr txBox="1"/>
            <p:nvPr/>
          </p:nvSpPr>
          <p:spPr>
            <a:xfrm>
              <a:off x="-649425" y="802125"/>
              <a:ext cx="4000500" cy="59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LightGBM (Light Gradient Boosting)</a:t>
              </a:r>
              <a:endParaRPr sz="1800" b="1">
                <a:solidFill>
                  <a:srgbClr val="000000"/>
                </a:solidFill>
                <a:latin typeface="Fira Sans Extra Condensed"/>
                <a:ea typeface="Fira Sans Extra Condensed"/>
                <a:cs typeface="Fira Sans Extra Condensed"/>
                <a:sym typeface="Fira Sans Extra Condensed"/>
              </a:endParaRPr>
            </a:p>
          </p:txBody>
        </p:sp>
        <p:sp>
          <p:nvSpPr>
            <p:cNvPr id="445" name="Google Shape;445;p30"/>
            <p:cNvSpPr txBox="1"/>
            <p:nvPr/>
          </p:nvSpPr>
          <p:spPr>
            <a:xfrm>
              <a:off x="-649450" y="1401725"/>
              <a:ext cx="3719400" cy="32136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rgbClr val="000000"/>
                </a:buClr>
                <a:buSzPts val="1400"/>
                <a:buFont typeface="Roboto"/>
                <a:buChar char="❏"/>
              </a:pPr>
              <a:r>
                <a:rPr lang="en">
                  <a:latin typeface="Roboto"/>
                  <a:ea typeface="Roboto"/>
                  <a:cs typeface="Roboto"/>
                  <a:sym typeface="Roboto"/>
                </a:rPr>
                <a:t>Developed by Microsoft in 2016</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Distributed Gradient Boosting</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Decision Tree Algorithm</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Used for classification, ranking, etc.</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Improve performance and scalability</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Gradient-Based One-Side Sampling (GOSS)</a:t>
              </a:r>
              <a:endParaRPr>
                <a:latin typeface="Roboto"/>
                <a:ea typeface="Roboto"/>
                <a:cs typeface="Roboto"/>
                <a:sym typeface="Roboto"/>
              </a:endParaRPr>
            </a:p>
            <a:p>
              <a:pPr marL="457200" lvl="0" indent="-317500" algn="l" rtl="0">
                <a:lnSpc>
                  <a:spcPct val="130000"/>
                </a:lnSpc>
                <a:spcBef>
                  <a:spcPts val="0"/>
                </a:spcBef>
                <a:spcAft>
                  <a:spcPts val="0"/>
                </a:spcAft>
                <a:buSzPts val="1400"/>
                <a:buFont typeface="Roboto"/>
                <a:buChar char="❏"/>
              </a:pPr>
              <a:r>
                <a:rPr lang="en">
                  <a:latin typeface="Roboto"/>
                  <a:ea typeface="Roboto"/>
                  <a:cs typeface="Roboto"/>
                  <a:sym typeface="Roboto"/>
                </a:rPr>
                <a:t>Exclusive Feature Bunding (EFB)</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en" b="1">
                  <a:latin typeface="Roboto"/>
                  <a:ea typeface="Roboto"/>
                  <a:cs typeface="Roboto"/>
                  <a:sym typeface="Roboto"/>
                </a:rPr>
                <a:t>ALWAYS used for CTR prediction problem &amp; high-dimensional data</a:t>
              </a:r>
              <a:endParaRPr b="1">
                <a:latin typeface="Roboto"/>
                <a:ea typeface="Roboto"/>
                <a:cs typeface="Roboto"/>
                <a:sym typeface="Roboto"/>
              </a:endParaRPr>
            </a:p>
          </p:txBody>
        </p:sp>
      </p:grpSp>
      <p:grpSp>
        <p:nvGrpSpPr>
          <p:cNvPr id="446" name="Google Shape;446;p30"/>
          <p:cNvGrpSpPr/>
          <p:nvPr/>
        </p:nvGrpSpPr>
        <p:grpSpPr>
          <a:xfrm>
            <a:off x="5714900" y="1139800"/>
            <a:ext cx="2473525" cy="1301621"/>
            <a:chOff x="5353725" y="2031843"/>
            <a:chExt cx="2473525" cy="1262116"/>
          </a:xfrm>
        </p:grpSpPr>
        <p:sp>
          <p:nvSpPr>
            <p:cNvPr id="447" name="Google Shape;447;p30"/>
            <p:cNvSpPr txBox="1"/>
            <p:nvPr/>
          </p:nvSpPr>
          <p:spPr>
            <a:xfrm>
              <a:off x="5358850" y="2031843"/>
              <a:ext cx="24684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292929"/>
                  </a:solidFill>
                  <a:highlight>
                    <a:srgbClr val="FFFFFF"/>
                  </a:highlight>
                  <a:latin typeface="Fira Sans Extra Condensed"/>
                  <a:ea typeface="Fira Sans Extra Condensed"/>
                  <a:cs typeface="Fira Sans Extra Condensed"/>
                  <a:sym typeface="Fira Sans Extra Condensed"/>
                </a:rPr>
                <a:t>Histogram based algorithm</a:t>
              </a:r>
              <a:endParaRPr sz="1800" b="1">
                <a:solidFill>
                  <a:schemeClr val="dk1"/>
                </a:solidFill>
                <a:latin typeface="Fira Sans Extra Condensed"/>
                <a:ea typeface="Fira Sans Extra Condensed"/>
                <a:cs typeface="Fira Sans Extra Condensed"/>
                <a:sym typeface="Fira Sans Extra Condensed"/>
              </a:endParaRPr>
            </a:p>
          </p:txBody>
        </p:sp>
        <p:sp>
          <p:nvSpPr>
            <p:cNvPr id="448" name="Google Shape;448;p30"/>
            <p:cNvSpPr txBox="1"/>
            <p:nvPr/>
          </p:nvSpPr>
          <p:spPr>
            <a:xfrm>
              <a:off x="5353725" y="2313259"/>
              <a:ext cx="2061000" cy="9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292929"/>
                  </a:solidFill>
                  <a:highlight>
                    <a:srgbClr val="FFFFFF"/>
                  </a:highlight>
                  <a:latin typeface="Roboto"/>
                  <a:ea typeface="Roboto"/>
                  <a:cs typeface="Roboto"/>
                  <a:sym typeface="Roboto"/>
                </a:rPr>
                <a:t>buckets continuous features into discrete bins</a:t>
              </a:r>
              <a:endParaRPr sz="1300">
                <a:solidFill>
                  <a:schemeClr val="dk1"/>
                </a:solidFill>
                <a:latin typeface="Roboto"/>
                <a:ea typeface="Roboto"/>
                <a:cs typeface="Roboto"/>
                <a:sym typeface="Roboto"/>
              </a:endParaRPr>
            </a:p>
          </p:txBody>
        </p:sp>
      </p:grpSp>
      <p:grpSp>
        <p:nvGrpSpPr>
          <p:cNvPr id="449" name="Google Shape;449;p30"/>
          <p:cNvGrpSpPr/>
          <p:nvPr/>
        </p:nvGrpSpPr>
        <p:grpSpPr>
          <a:xfrm>
            <a:off x="5735400" y="2602699"/>
            <a:ext cx="2061000" cy="1003643"/>
            <a:chOff x="5374225" y="3162497"/>
            <a:chExt cx="2061000" cy="734839"/>
          </a:xfrm>
        </p:grpSpPr>
        <p:sp>
          <p:nvSpPr>
            <p:cNvPr id="450" name="Google Shape;450;p30"/>
            <p:cNvSpPr txBox="1"/>
            <p:nvPr/>
          </p:nvSpPr>
          <p:spPr>
            <a:xfrm>
              <a:off x="5374225" y="3162497"/>
              <a:ext cx="2061000" cy="17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EFB</a:t>
              </a:r>
              <a:endParaRPr sz="1800" b="1">
                <a:solidFill>
                  <a:schemeClr val="dk1"/>
                </a:solidFill>
                <a:latin typeface="Fira Sans Extra Condensed"/>
                <a:ea typeface="Fira Sans Extra Condensed"/>
                <a:cs typeface="Fira Sans Extra Condensed"/>
                <a:sym typeface="Fira Sans Extra Condensed"/>
              </a:endParaRPr>
            </a:p>
          </p:txBody>
        </p:sp>
        <p:sp>
          <p:nvSpPr>
            <p:cNvPr id="451" name="Google Shape;451;p30"/>
            <p:cNvSpPr txBox="1"/>
            <p:nvPr/>
          </p:nvSpPr>
          <p:spPr>
            <a:xfrm>
              <a:off x="5374225" y="3268236"/>
              <a:ext cx="2061000" cy="6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Dimension reduction by bundling features together</a:t>
              </a:r>
              <a:endParaRPr sz="1300">
                <a:solidFill>
                  <a:schemeClr val="dk1"/>
                </a:solidFill>
                <a:latin typeface="Roboto"/>
                <a:ea typeface="Roboto"/>
                <a:cs typeface="Roboto"/>
                <a:sym typeface="Roboto"/>
              </a:endParaRPr>
            </a:p>
          </p:txBody>
        </p:sp>
      </p:grpSp>
      <p:grpSp>
        <p:nvGrpSpPr>
          <p:cNvPr id="452" name="Google Shape;452;p30"/>
          <p:cNvGrpSpPr/>
          <p:nvPr/>
        </p:nvGrpSpPr>
        <p:grpSpPr>
          <a:xfrm>
            <a:off x="5735400" y="3842092"/>
            <a:ext cx="2061000" cy="992317"/>
            <a:chOff x="5374225" y="4081589"/>
            <a:chExt cx="2061000" cy="611221"/>
          </a:xfrm>
        </p:grpSpPr>
        <p:sp>
          <p:nvSpPr>
            <p:cNvPr id="453" name="Google Shape;453;p30"/>
            <p:cNvSpPr txBox="1"/>
            <p:nvPr/>
          </p:nvSpPr>
          <p:spPr>
            <a:xfrm>
              <a:off x="5374225" y="4081589"/>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GOSS</a:t>
              </a:r>
              <a:endParaRPr sz="1800" b="1">
                <a:solidFill>
                  <a:schemeClr val="dk1"/>
                </a:solidFill>
                <a:latin typeface="Fira Sans Extra Condensed"/>
                <a:ea typeface="Fira Sans Extra Condensed"/>
                <a:cs typeface="Fira Sans Extra Condensed"/>
                <a:sym typeface="Fira Sans Extra Condensed"/>
              </a:endParaRPr>
            </a:p>
          </p:txBody>
        </p:sp>
        <p:sp>
          <p:nvSpPr>
            <p:cNvPr id="454" name="Google Shape;454;p30"/>
            <p:cNvSpPr txBox="1"/>
            <p:nvPr/>
          </p:nvSpPr>
          <p:spPr>
            <a:xfrm>
              <a:off x="5374225" y="4294110"/>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Retains large gradients while random sampling small gradients</a:t>
              </a:r>
              <a:endParaRPr sz="1300">
                <a:solidFill>
                  <a:schemeClr val="dk1"/>
                </a:solidFill>
                <a:latin typeface="Roboto"/>
                <a:ea typeface="Roboto"/>
                <a:cs typeface="Roboto"/>
                <a:sym typeface="Roboto"/>
              </a:endParaRPr>
            </a:p>
          </p:txBody>
        </p:sp>
      </p:grpSp>
      <p:grpSp>
        <p:nvGrpSpPr>
          <p:cNvPr id="455" name="Google Shape;455;p30"/>
          <p:cNvGrpSpPr/>
          <p:nvPr/>
        </p:nvGrpSpPr>
        <p:grpSpPr>
          <a:xfrm>
            <a:off x="8064300" y="1257450"/>
            <a:ext cx="585600" cy="585600"/>
            <a:chOff x="8064300" y="1257450"/>
            <a:chExt cx="585600" cy="585600"/>
          </a:xfrm>
        </p:grpSpPr>
        <p:sp>
          <p:nvSpPr>
            <p:cNvPr id="456" name="Google Shape;456;p30"/>
            <p:cNvSpPr/>
            <p:nvPr/>
          </p:nvSpPr>
          <p:spPr>
            <a:xfrm>
              <a:off x="8064300" y="1257450"/>
              <a:ext cx="585600" cy="58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457" name="Google Shape;457;p30"/>
            <p:cNvGrpSpPr/>
            <p:nvPr/>
          </p:nvGrpSpPr>
          <p:grpSpPr>
            <a:xfrm>
              <a:off x="8166959" y="1390161"/>
              <a:ext cx="380289" cy="320185"/>
              <a:chOff x="5575259" y="4628116"/>
              <a:chExt cx="380289" cy="366680"/>
            </a:xfrm>
          </p:grpSpPr>
          <p:sp>
            <p:nvSpPr>
              <p:cNvPr id="458" name="Google Shape;458;p30"/>
              <p:cNvSpPr/>
              <p:nvPr/>
            </p:nvSpPr>
            <p:spPr>
              <a:xfrm>
                <a:off x="5589927" y="4869344"/>
                <a:ext cx="107501" cy="51357"/>
              </a:xfrm>
              <a:custGeom>
                <a:avLst/>
                <a:gdLst/>
                <a:ahLst/>
                <a:cxnLst/>
                <a:rect l="l" t="t" r="r" b="b"/>
                <a:pathLst>
                  <a:path w="3144" h="1502" extrusionOk="0">
                    <a:moveTo>
                      <a:pt x="0" y="1"/>
                    </a:moveTo>
                    <a:cubicBezTo>
                      <a:pt x="48" y="1001"/>
                      <a:pt x="810" y="1501"/>
                      <a:pt x="1572" y="1501"/>
                    </a:cubicBezTo>
                    <a:cubicBezTo>
                      <a:pt x="2334" y="1501"/>
                      <a:pt x="3096" y="1001"/>
                      <a:pt x="3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5833378" y="4870165"/>
                <a:ext cx="108356" cy="53785"/>
              </a:xfrm>
              <a:custGeom>
                <a:avLst/>
                <a:gdLst/>
                <a:ahLst/>
                <a:cxnLst/>
                <a:rect l="l" t="t" r="r" b="b"/>
                <a:pathLst>
                  <a:path w="3169" h="1573" extrusionOk="0">
                    <a:moveTo>
                      <a:pt x="1" y="1"/>
                    </a:moveTo>
                    <a:cubicBezTo>
                      <a:pt x="1" y="858"/>
                      <a:pt x="715" y="1573"/>
                      <a:pt x="1596" y="1573"/>
                    </a:cubicBezTo>
                    <a:cubicBezTo>
                      <a:pt x="2454" y="1573"/>
                      <a:pt x="3168" y="858"/>
                      <a:pt x="3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5580148" y="4945046"/>
                <a:ext cx="371331" cy="49750"/>
              </a:xfrm>
              <a:custGeom>
                <a:avLst/>
                <a:gdLst/>
                <a:ahLst/>
                <a:cxnLst/>
                <a:rect l="l" t="t" r="r" b="b"/>
                <a:pathLst>
                  <a:path w="10860" h="1455" extrusionOk="0">
                    <a:moveTo>
                      <a:pt x="4020" y="0"/>
                    </a:moveTo>
                    <a:cubicBezTo>
                      <a:pt x="3661" y="0"/>
                      <a:pt x="3352" y="232"/>
                      <a:pt x="3215" y="573"/>
                    </a:cubicBezTo>
                    <a:lnTo>
                      <a:pt x="3096" y="835"/>
                    </a:lnTo>
                    <a:lnTo>
                      <a:pt x="381" y="835"/>
                    </a:lnTo>
                    <a:cubicBezTo>
                      <a:pt x="0" y="859"/>
                      <a:pt x="0" y="1407"/>
                      <a:pt x="381" y="1454"/>
                    </a:cubicBezTo>
                    <a:lnTo>
                      <a:pt x="10479" y="1454"/>
                    </a:lnTo>
                    <a:cubicBezTo>
                      <a:pt x="10860" y="1407"/>
                      <a:pt x="10860" y="859"/>
                      <a:pt x="10479" y="835"/>
                    </a:cubicBezTo>
                    <a:lnTo>
                      <a:pt x="7764" y="835"/>
                    </a:lnTo>
                    <a:lnTo>
                      <a:pt x="7669" y="573"/>
                    </a:lnTo>
                    <a:cubicBezTo>
                      <a:pt x="7532" y="232"/>
                      <a:pt x="7201" y="0"/>
                      <a:pt x="6840" y="0"/>
                    </a:cubicBezTo>
                    <a:cubicBezTo>
                      <a:pt x="6823" y="0"/>
                      <a:pt x="6805" y="1"/>
                      <a:pt x="6788" y="2"/>
                    </a:cubicBezTo>
                    <a:lnTo>
                      <a:pt x="4073" y="2"/>
                    </a:lnTo>
                    <a:cubicBezTo>
                      <a:pt x="4055" y="1"/>
                      <a:pt x="4038" y="0"/>
                      <a:pt x="4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5717773" y="4683713"/>
                <a:ext cx="83874" cy="71394"/>
              </a:xfrm>
              <a:custGeom>
                <a:avLst/>
                <a:gdLst/>
                <a:ahLst/>
                <a:cxnLst/>
                <a:rect l="l" t="t" r="r" b="b"/>
                <a:pathLst>
                  <a:path w="2453" h="2088" extrusionOk="0">
                    <a:moveTo>
                      <a:pt x="1405" y="0"/>
                    </a:moveTo>
                    <a:cubicBezTo>
                      <a:pt x="453" y="0"/>
                      <a:pt x="0" y="1120"/>
                      <a:pt x="643" y="1786"/>
                    </a:cubicBezTo>
                    <a:cubicBezTo>
                      <a:pt x="858" y="1994"/>
                      <a:pt x="1123" y="2087"/>
                      <a:pt x="1384" y="2087"/>
                    </a:cubicBezTo>
                    <a:cubicBezTo>
                      <a:pt x="1929" y="2087"/>
                      <a:pt x="2453" y="1677"/>
                      <a:pt x="2453" y="1048"/>
                    </a:cubicBezTo>
                    <a:cubicBezTo>
                      <a:pt x="2429" y="453"/>
                      <a:pt x="1977"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5743828" y="4628116"/>
                <a:ext cx="43185" cy="38535"/>
              </a:xfrm>
              <a:custGeom>
                <a:avLst/>
                <a:gdLst/>
                <a:ahLst/>
                <a:cxnLst/>
                <a:rect l="l" t="t" r="r" b="b"/>
                <a:pathLst>
                  <a:path w="1263" h="1127" extrusionOk="0">
                    <a:moveTo>
                      <a:pt x="631" y="1"/>
                    </a:moveTo>
                    <a:cubicBezTo>
                      <a:pt x="316" y="1"/>
                      <a:pt x="0" y="209"/>
                      <a:pt x="0" y="626"/>
                    </a:cubicBezTo>
                    <a:lnTo>
                      <a:pt x="0" y="1126"/>
                    </a:lnTo>
                    <a:cubicBezTo>
                      <a:pt x="203" y="1031"/>
                      <a:pt x="417" y="983"/>
                      <a:pt x="631" y="983"/>
                    </a:cubicBezTo>
                    <a:cubicBezTo>
                      <a:pt x="846" y="983"/>
                      <a:pt x="1060" y="1031"/>
                      <a:pt x="1262" y="1126"/>
                    </a:cubicBezTo>
                    <a:lnTo>
                      <a:pt x="1262" y="626"/>
                    </a:lnTo>
                    <a:cubicBezTo>
                      <a:pt x="1262" y="209"/>
                      <a:pt x="947"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575259" y="4697561"/>
                <a:ext cx="136838" cy="150652"/>
              </a:xfrm>
              <a:custGeom>
                <a:avLst/>
                <a:gdLst/>
                <a:ahLst/>
                <a:cxnLst/>
                <a:rect l="l" t="t" r="r" b="b"/>
                <a:pathLst>
                  <a:path w="4002" h="4406" extrusionOk="0">
                    <a:moveTo>
                      <a:pt x="3311" y="0"/>
                    </a:moveTo>
                    <a:cubicBezTo>
                      <a:pt x="3049" y="0"/>
                      <a:pt x="2811" y="95"/>
                      <a:pt x="2644" y="286"/>
                    </a:cubicBezTo>
                    <a:lnTo>
                      <a:pt x="2072" y="834"/>
                    </a:lnTo>
                    <a:lnTo>
                      <a:pt x="834" y="834"/>
                    </a:lnTo>
                    <a:cubicBezTo>
                      <a:pt x="1" y="834"/>
                      <a:pt x="1" y="2096"/>
                      <a:pt x="834" y="2096"/>
                    </a:cubicBezTo>
                    <a:lnTo>
                      <a:pt x="1525" y="2096"/>
                    </a:lnTo>
                    <a:lnTo>
                      <a:pt x="453" y="4406"/>
                    </a:lnTo>
                    <a:lnTo>
                      <a:pt x="1144" y="4406"/>
                    </a:lnTo>
                    <a:lnTo>
                      <a:pt x="2001" y="2524"/>
                    </a:lnTo>
                    <a:lnTo>
                      <a:pt x="2858" y="4406"/>
                    </a:lnTo>
                    <a:lnTo>
                      <a:pt x="3549" y="4406"/>
                    </a:lnTo>
                    <a:lnTo>
                      <a:pt x="2477" y="2072"/>
                    </a:lnTo>
                    <a:cubicBezTo>
                      <a:pt x="2620" y="2024"/>
                      <a:pt x="2763" y="1929"/>
                      <a:pt x="2882" y="1834"/>
                    </a:cubicBezTo>
                    <a:lnTo>
                      <a:pt x="3430" y="1262"/>
                    </a:lnTo>
                    <a:lnTo>
                      <a:pt x="4001" y="1262"/>
                    </a:lnTo>
                    <a:cubicBezTo>
                      <a:pt x="3859" y="857"/>
                      <a:pt x="3859" y="405"/>
                      <a:pt x="4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5818744" y="4697561"/>
                <a:ext cx="136804" cy="150652"/>
              </a:xfrm>
              <a:custGeom>
                <a:avLst/>
                <a:gdLst/>
                <a:ahLst/>
                <a:cxnLst/>
                <a:rect l="l" t="t" r="r" b="b"/>
                <a:pathLst>
                  <a:path w="4001" h="4406" extrusionOk="0">
                    <a:moveTo>
                      <a:pt x="0" y="0"/>
                    </a:moveTo>
                    <a:cubicBezTo>
                      <a:pt x="167" y="405"/>
                      <a:pt x="167" y="857"/>
                      <a:pt x="0" y="1262"/>
                    </a:cubicBezTo>
                    <a:lnTo>
                      <a:pt x="572" y="1262"/>
                    </a:lnTo>
                    <a:lnTo>
                      <a:pt x="1119" y="1834"/>
                    </a:lnTo>
                    <a:cubicBezTo>
                      <a:pt x="1238" y="1929"/>
                      <a:pt x="1381" y="2024"/>
                      <a:pt x="1524" y="2072"/>
                    </a:cubicBezTo>
                    <a:lnTo>
                      <a:pt x="453" y="4406"/>
                    </a:lnTo>
                    <a:lnTo>
                      <a:pt x="1143" y="4406"/>
                    </a:lnTo>
                    <a:lnTo>
                      <a:pt x="2001" y="2524"/>
                    </a:lnTo>
                    <a:lnTo>
                      <a:pt x="2858" y="4406"/>
                    </a:lnTo>
                    <a:lnTo>
                      <a:pt x="3548" y="4406"/>
                    </a:lnTo>
                    <a:lnTo>
                      <a:pt x="2501" y="2096"/>
                    </a:lnTo>
                    <a:lnTo>
                      <a:pt x="3167" y="2096"/>
                    </a:lnTo>
                    <a:cubicBezTo>
                      <a:pt x="4001" y="2096"/>
                      <a:pt x="4001" y="834"/>
                      <a:pt x="3167" y="834"/>
                    </a:cubicBezTo>
                    <a:lnTo>
                      <a:pt x="1929" y="834"/>
                    </a:lnTo>
                    <a:lnTo>
                      <a:pt x="1358" y="286"/>
                    </a:lnTo>
                    <a:cubicBezTo>
                      <a:pt x="1191" y="95"/>
                      <a:pt x="953"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5743828" y="4772477"/>
                <a:ext cx="43185" cy="151473"/>
              </a:xfrm>
              <a:custGeom>
                <a:avLst/>
                <a:gdLst/>
                <a:ahLst/>
                <a:cxnLst/>
                <a:rect l="l" t="t" r="r" b="b"/>
                <a:pathLst>
                  <a:path w="1263" h="4430" extrusionOk="0">
                    <a:moveTo>
                      <a:pt x="0" y="0"/>
                    </a:moveTo>
                    <a:lnTo>
                      <a:pt x="0" y="4430"/>
                    </a:lnTo>
                    <a:lnTo>
                      <a:pt x="1262" y="4430"/>
                    </a:lnTo>
                    <a:lnTo>
                      <a:pt x="1262" y="0"/>
                    </a:lnTo>
                    <a:cubicBezTo>
                      <a:pt x="1060" y="83"/>
                      <a:pt x="846" y="125"/>
                      <a:pt x="631" y="125"/>
                    </a:cubicBezTo>
                    <a:cubicBezTo>
                      <a:pt x="417" y="125"/>
                      <a:pt x="203" y="8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 name="Google Shape;466;p30"/>
          <p:cNvGrpSpPr/>
          <p:nvPr/>
        </p:nvGrpSpPr>
        <p:grpSpPr>
          <a:xfrm>
            <a:off x="8101200" y="4103850"/>
            <a:ext cx="585600" cy="585600"/>
            <a:chOff x="8101200" y="4103850"/>
            <a:chExt cx="585600" cy="585600"/>
          </a:xfrm>
        </p:grpSpPr>
        <p:sp>
          <p:nvSpPr>
            <p:cNvPr id="467" name="Google Shape;467;p30"/>
            <p:cNvSpPr/>
            <p:nvPr/>
          </p:nvSpPr>
          <p:spPr>
            <a:xfrm>
              <a:off x="8101200" y="4103850"/>
              <a:ext cx="585600" cy="585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468" name="Google Shape;468;p30"/>
            <p:cNvSpPr/>
            <p:nvPr/>
          </p:nvSpPr>
          <p:spPr>
            <a:xfrm>
              <a:off x="8219891" y="422301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0"/>
          <p:cNvGrpSpPr/>
          <p:nvPr/>
        </p:nvGrpSpPr>
        <p:grpSpPr>
          <a:xfrm>
            <a:off x="8101200" y="2747125"/>
            <a:ext cx="585600" cy="585600"/>
            <a:chOff x="8101200" y="2747125"/>
            <a:chExt cx="585600" cy="585600"/>
          </a:xfrm>
        </p:grpSpPr>
        <p:sp>
          <p:nvSpPr>
            <p:cNvPr id="470" name="Google Shape;470;p30"/>
            <p:cNvSpPr/>
            <p:nvPr/>
          </p:nvSpPr>
          <p:spPr>
            <a:xfrm>
              <a:off x="8101200" y="2747125"/>
              <a:ext cx="585600" cy="58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471" name="Google Shape;471;p30"/>
            <p:cNvGrpSpPr/>
            <p:nvPr/>
          </p:nvGrpSpPr>
          <p:grpSpPr>
            <a:xfrm>
              <a:off x="8224374" y="2870295"/>
              <a:ext cx="339253" cy="339253"/>
              <a:chOff x="4456875" y="1435075"/>
              <a:chExt cx="481825" cy="481825"/>
            </a:xfrm>
          </p:grpSpPr>
          <p:sp>
            <p:nvSpPr>
              <p:cNvPr id="472" name="Google Shape;472;p3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3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3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 name="Google Shape;475;p3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 name="Google Shape;476;p3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 name="Google Shape;477;p3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 name="Google Shape;478;p3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 name="Google Shape;479;p3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 name="Google Shape;480;p3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 name="Google Shape;481;p3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 name="Google Shape;482;p3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3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 name="Google Shape;484;p3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 name="Google Shape;485;p3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 name="Google Shape;486;p3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3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 name="Google Shape;488;p3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3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3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cxnSp>
        <p:nvCxnSpPr>
          <p:cNvPr id="491" name="Google Shape;491;p30"/>
          <p:cNvCxnSpPr/>
          <p:nvPr/>
        </p:nvCxnSpPr>
        <p:spPr>
          <a:xfrm rot="10800000" flipH="1">
            <a:off x="4403350" y="1676850"/>
            <a:ext cx="1264800" cy="6279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492" name="Google Shape;492;p30"/>
          <p:cNvCxnSpPr>
            <a:stCxn id="441" idx="3"/>
          </p:cNvCxnSpPr>
          <p:nvPr/>
        </p:nvCxnSpPr>
        <p:spPr>
          <a:xfrm>
            <a:off x="4356600" y="2904400"/>
            <a:ext cx="1338600" cy="1356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493" name="Google Shape;493;p30"/>
          <p:cNvCxnSpPr/>
          <p:nvPr/>
        </p:nvCxnSpPr>
        <p:spPr>
          <a:xfrm>
            <a:off x="4356525" y="3728800"/>
            <a:ext cx="1377300" cy="6840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494" name="Google Shape;49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LightGBM &amp; Random Forest</a:t>
            </a:r>
            <a:endParaRPr/>
          </a:p>
        </p:txBody>
      </p:sp>
      <p:sp>
        <p:nvSpPr>
          <p:cNvPr id="500" name="Google Shape;500;p31"/>
          <p:cNvSpPr txBox="1"/>
          <p:nvPr/>
        </p:nvSpPr>
        <p:spPr>
          <a:xfrm>
            <a:off x="450963" y="970500"/>
            <a:ext cx="3381300" cy="5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LightGBM</a:t>
            </a:r>
            <a:endParaRPr sz="1800" b="1">
              <a:solidFill>
                <a:schemeClr val="lt1"/>
              </a:solidFill>
              <a:latin typeface="Fira Sans Extra Condensed"/>
              <a:ea typeface="Fira Sans Extra Condensed"/>
              <a:cs typeface="Fira Sans Extra Condensed"/>
              <a:sym typeface="Fira Sans Extra Condensed"/>
            </a:endParaRPr>
          </a:p>
        </p:txBody>
      </p:sp>
      <p:sp>
        <p:nvSpPr>
          <p:cNvPr id="501" name="Google Shape;501;p31"/>
          <p:cNvSpPr txBox="1"/>
          <p:nvPr/>
        </p:nvSpPr>
        <p:spPr>
          <a:xfrm>
            <a:off x="5299263" y="970500"/>
            <a:ext cx="3381300" cy="525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Random Forest</a:t>
            </a:r>
            <a:endParaRPr sz="1800" b="1">
              <a:solidFill>
                <a:schemeClr val="lt1"/>
              </a:solidFill>
              <a:latin typeface="Fira Sans Extra Condensed"/>
              <a:ea typeface="Fira Sans Extra Condensed"/>
              <a:cs typeface="Fira Sans Extra Condensed"/>
              <a:sym typeface="Fira Sans Extra Condensed"/>
            </a:endParaRPr>
          </a:p>
        </p:txBody>
      </p:sp>
      <p:sp>
        <p:nvSpPr>
          <p:cNvPr id="502" name="Google Shape;502;p31"/>
          <p:cNvSpPr txBox="1"/>
          <p:nvPr/>
        </p:nvSpPr>
        <p:spPr>
          <a:xfrm>
            <a:off x="4291863" y="1733254"/>
            <a:ext cx="547800" cy="525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03" name="Google Shape;503;p31"/>
          <p:cNvSpPr txBox="1"/>
          <p:nvPr/>
        </p:nvSpPr>
        <p:spPr>
          <a:xfrm>
            <a:off x="4291863" y="2510247"/>
            <a:ext cx="547800" cy="5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nvGrpSpPr>
          <p:cNvPr id="504" name="Google Shape;504;p31"/>
          <p:cNvGrpSpPr/>
          <p:nvPr/>
        </p:nvGrpSpPr>
        <p:grpSpPr>
          <a:xfrm>
            <a:off x="450963" y="1716618"/>
            <a:ext cx="3381300" cy="559172"/>
            <a:chOff x="457200" y="1839518"/>
            <a:chExt cx="3381300" cy="559172"/>
          </a:xfrm>
        </p:grpSpPr>
        <p:grpSp>
          <p:nvGrpSpPr>
            <p:cNvPr id="505" name="Google Shape;505;p31"/>
            <p:cNvGrpSpPr/>
            <p:nvPr/>
          </p:nvGrpSpPr>
          <p:grpSpPr>
            <a:xfrm>
              <a:off x="457200" y="1839518"/>
              <a:ext cx="3381300" cy="559172"/>
              <a:chOff x="962025" y="1822075"/>
              <a:chExt cx="3381300" cy="559172"/>
            </a:xfrm>
          </p:grpSpPr>
          <p:sp>
            <p:nvSpPr>
              <p:cNvPr id="506" name="Google Shape;506;p31"/>
              <p:cNvSpPr txBox="1"/>
              <p:nvPr/>
            </p:nvSpPr>
            <p:spPr>
              <a:xfrm>
                <a:off x="962025" y="1822075"/>
                <a:ext cx="33813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Boosting</a:t>
                </a:r>
                <a:endParaRPr sz="1800" b="1">
                  <a:solidFill>
                    <a:srgbClr val="000000"/>
                  </a:solidFill>
                  <a:latin typeface="Fira Sans Extra Condensed"/>
                  <a:ea typeface="Fira Sans Extra Condensed"/>
                  <a:cs typeface="Fira Sans Extra Condensed"/>
                  <a:sym typeface="Fira Sans Extra Condensed"/>
                </a:endParaRPr>
              </a:p>
            </p:txBody>
          </p:sp>
          <p:sp>
            <p:nvSpPr>
              <p:cNvPr id="507" name="Google Shape;507;p31"/>
              <p:cNvSpPr txBox="1"/>
              <p:nvPr/>
            </p:nvSpPr>
            <p:spPr>
              <a:xfrm>
                <a:off x="962025" y="2104047"/>
                <a:ext cx="3381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Sample according to error rate</a:t>
                </a:r>
                <a:endParaRPr>
                  <a:solidFill>
                    <a:srgbClr val="000000"/>
                  </a:solidFill>
                  <a:latin typeface="Roboto"/>
                  <a:ea typeface="Roboto"/>
                  <a:cs typeface="Roboto"/>
                  <a:sym typeface="Roboto"/>
                </a:endParaRPr>
              </a:p>
            </p:txBody>
          </p:sp>
        </p:grpSp>
        <p:sp>
          <p:nvSpPr>
            <p:cNvPr id="508" name="Google Shape;508;p31"/>
            <p:cNvSpPr/>
            <p:nvPr/>
          </p:nvSpPr>
          <p:spPr>
            <a:xfrm>
              <a:off x="3729000" y="2064354"/>
              <a:ext cx="109500" cy="1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9" name="Google Shape;509;p31"/>
          <p:cNvCxnSpPr>
            <a:stCxn id="508" idx="6"/>
            <a:endCxn id="502" idx="1"/>
          </p:cNvCxnSpPr>
          <p:nvPr/>
        </p:nvCxnSpPr>
        <p:spPr>
          <a:xfrm>
            <a:off x="3832263" y="1996204"/>
            <a:ext cx="459600" cy="0"/>
          </a:xfrm>
          <a:prstGeom prst="straightConnector1">
            <a:avLst/>
          </a:prstGeom>
          <a:noFill/>
          <a:ln w="9525" cap="flat" cmpd="sng">
            <a:solidFill>
              <a:schemeClr val="dk2"/>
            </a:solidFill>
            <a:prstDash val="solid"/>
            <a:round/>
            <a:headEnd type="oval" w="med" len="med"/>
            <a:tailEnd type="none" w="med" len="med"/>
          </a:ln>
        </p:spPr>
      </p:cxnSp>
      <p:grpSp>
        <p:nvGrpSpPr>
          <p:cNvPr id="510" name="Google Shape;510;p31"/>
          <p:cNvGrpSpPr/>
          <p:nvPr/>
        </p:nvGrpSpPr>
        <p:grpSpPr>
          <a:xfrm>
            <a:off x="5299263" y="1716618"/>
            <a:ext cx="3381300" cy="559172"/>
            <a:chOff x="5305500" y="1839518"/>
            <a:chExt cx="3381300" cy="559172"/>
          </a:xfrm>
        </p:grpSpPr>
        <p:grpSp>
          <p:nvGrpSpPr>
            <p:cNvPr id="511" name="Google Shape;511;p31"/>
            <p:cNvGrpSpPr/>
            <p:nvPr/>
          </p:nvGrpSpPr>
          <p:grpSpPr>
            <a:xfrm>
              <a:off x="5305500" y="1839518"/>
              <a:ext cx="3381300" cy="559172"/>
              <a:chOff x="962025" y="1822075"/>
              <a:chExt cx="3381300" cy="559172"/>
            </a:xfrm>
          </p:grpSpPr>
          <p:sp>
            <p:nvSpPr>
              <p:cNvPr id="512" name="Google Shape;512;p31"/>
              <p:cNvSpPr txBox="1"/>
              <p:nvPr/>
            </p:nvSpPr>
            <p:spPr>
              <a:xfrm>
                <a:off x="962025" y="1822075"/>
                <a:ext cx="33813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Bagging</a:t>
                </a:r>
                <a:endParaRPr sz="1800" b="1">
                  <a:solidFill>
                    <a:srgbClr val="000000"/>
                  </a:solidFill>
                  <a:latin typeface="Fira Sans Extra Condensed"/>
                  <a:ea typeface="Fira Sans Extra Condensed"/>
                  <a:cs typeface="Fira Sans Extra Condensed"/>
                  <a:sym typeface="Fira Sans Extra Condensed"/>
                </a:endParaRPr>
              </a:p>
            </p:txBody>
          </p:sp>
          <p:sp>
            <p:nvSpPr>
              <p:cNvPr id="513" name="Google Shape;513;p31"/>
              <p:cNvSpPr txBox="1"/>
              <p:nvPr/>
            </p:nvSpPr>
            <p:spPr>
              <a:xfrm>
                <a:off x="962025" y="2104047"/>
                <a:ext cx="3381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Sample drawn with replacement</a:t>
                </a:r>
                <a:endParaRPr>
                  <a:solidFill>
                    <a:srgbClr val="000000"/>
                  </a:solidFill>
                  <a:latin typeface="Roboto"/>
                  <a:ea typeface="Roboto"/>
                  <a:cs typeface="Roboto"/>
                  <a:sym typeface="Roboto"/>
                </a:endParaRPr>
              </a:p>
            </p:txBody>
          </p:sp>
        </p:grpSp>
        <p:sp>
          <p:nvSpPr>
            <p:cNvPr id="514" name="Google Shape;514;p31"/>
            <p:cNvSpPr/>
            <p:nvPr/>
          </p:nvSpPr>
          <p:spPr>
            <a:xfrm>
              <a:off x="5305500" y="2064354"/>
              <a:ext cx="109500" cy="1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31"/>
          <p:cNvCxnSpPr>
            <a:stCxn id="502" idx="3"/>
            <a:endCxn id="514" idx="2"/>
          </p:cNvCxnSpPr>
          <p:nvPr/>
        </p:nvCxnSpPr>
        <p:spPr>
          <a:xfrm>
            <a:off x="4839663" y="1996204"/>
            <a:ext cx="459600" cy="0"/>
          </a:xfrm>
          <a:prstGeom prst="straightConnector1">
            <a:avLst/>
          </a:prstGeom>
          <a:noFill/>
          <a:ln w="9525" cap="flat" cmpd="sng">
            <a:solidFill>
              <a:schemeClr val="dk2"/>
            </a:solidFill>
            <a:prstDash val="solid"/>
            <a:round/>
            <a:headEnd type="none" w="med" len="med"/>
            <a:tailEnd type="oval" w="med" len="med"/>
          </a:ln>
        </p:spPr>
      </p:cxnSp>
      <p:grpSp>
        <p:nvGrpSpPr>
          <p:cNvPr id="516" name="Google Shape;516;p31"/>
          <p:cNvGrpSpPr/>
          <p:nvPr/>
        </p:nvGrpSpPr>
        <p:grpSpPr>
          <a:xfrm>
            <a:off x="450963" y="2496008"/>
            <a:ext cx="3381300" cy="716367"/>
            <a:chOff x="457200" y="2618908"/>
            <a:chExt cx="3381300" cy="716367"/>
          </a:xfrm>
        </p:grpSpPr>
        <p:grpSp>
          <p:nvGrpSpPr>
            <p:cNvPr id="517" name="Google Shape;517;p31"/>
            <p:cNvGrpSpPr/>
            <p:nvPr/>
          </p:nvGrpSpPr>
          <p:grpSpPr>
            <a:xfrm>
              <a:off x="457200" y="2618908"/>
              <a:ext cx="3381300" cy="716367"/>
              <a:chOff x="962025" y="2517349"/>
              <a:chExt cx="3381300" cy="716367"/>
            </a:xfrm>
          </p:grpSpPr>
          <p:sp>
            <p:nvSpPr>
              <p:cNvPr id="518" name="Google Shape;518;p31"/>
              <p:cNvSpPr txBox="1"/>
              <p:nvPr/>
            </p:nvSpPr>
            <p:spPr>
              <a:xfrm>
                <a:off x="962025" y="2517349"/>
                <a:ext cx="3381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Leaf - Wise</a:t>
                </a:r>
                <a:endParaRPr sz="1800" b="1">
                  <a:solidFill>
                    <a:srgbClr val="000000"/>
                  </a:solidFill>
                  <a:latin typeface="Fira Sans Extra Condensed"/>
                  <a:ea typeface="Fira Sans Extra Condensed"/>
                  <a:cs typeface="Fira Sans Extra Condensed"/>
                  <a:sym typeface="Fira Sans Extra Condensed"/>
                </a:endParaRPr>
              </a:p>
            </p:txBody>
          </p:sp>
          <p:sp>
            <p:nvSpPr>
              <p:cNvPr id="519" name="Google Shape;519;p31"/>
              <p:cNvSpPr txBox="1"/>
              <p:nvPr/>
            </p:nvSpPr>
            <p:spPr>
              <a:xfrm>
                <a:off x="962025" y="2794517"/>
                <a:ext cx="33813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Avoid overfitting with smaller computation cost</a:t>
                </a:r>
                <a:endParaRPr>
                  <a:solidFill>
                    <a:srgbClr val="000000"/>
                  </a:solidFill>
                  <a:latin typeface="Roboto"/>
                  <a:ea typeface="Roboto"/>
                  <a:cs typeface="Roboto"/>
                  <a:sym typeface="Roboto"/>
                </a:endParaRPr>
              </a:p>
            </p:txBody>
          </p:sp>
        </p:grpSp>
        <p:sp>
          <p:nvSpPr>
            <p:cNvPr id="520" name="Google Shape;520;p31"/>
            <p:cNvSpPr/>
            <p:nvPr/>
          </p:nvSpPr>
          <p:spPr>
            <a:xfrm>
              <a:off x="3729000" y="2841347"/>
              <a:ext cx="109500" cy="1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1"/>
          <p:cNvGrpSpPr/>
          <p:nvPr/>
        </p:nvGrpSpPr>
        <p:grpSpPr>
          <a:xfrm>
            <a:off x="5299263" y="2496008"/>
            <a:ext cx="3381300" cy="554377"/>
            <a:chOff x="5305500" y="2618908"/>
            <a:chExt cx="3381300" cy="554377"/>
          </a:xfrm>
        </p:grpSpPr>
        <p:grpSp>
          <p:nvGrpSpPr>
            <p:cNvPr id="522" name="Google Shape;522;p31"/>
            <p:cNvGrpSpPr/>
            <p:nvPr/>
          </p:nvGrpSpPr>
          <p:grpSpPr>
            <a:xfrm>
              <a:off x="5305500" y="2618908"/>
              <a:ext cx="3381300" cy="554377"/>
              <a:chOff x="962025" y="2517349"/>
              <a:chExt cx="3381300" cy="554377"/>
            </a:xfrm>
          </p:grpSpPr>
          <p:sp>
            <p:nvSpPr>
              <p:cNvPr id="523" name="Google Shape;523;p31"/>
              <p:cNvSpPr txBox="1"/>
              <p:nvPr/>
            </p:nvSpPr>
            <p:spPr>
              <a:xfrm>
                <a:off x="962025" y="2517349"/>
                <a:ext cx="3381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Level - Wise</a:t>
                </a:r>
                <a:endParaRPr sz="1800" b="1">
                  <a:solidFill>
                    <a:srgbClr val="000000"/>
                  </a:solidFill>
                  <a:latin typeface="Fira Sans Extra Condensed"/>
                  <a:ea typeface="Fira Sans Extra Condensed"/>
                  <a:cs typeface="Fira Sans Extra Condensed"/>
                  <a:sym typeface="Fira Sans Extra Condensed"/>
                </a:endParaRPr>
              </a:p>
            </p:txBody>
          </p:sp>
          <p:sp>
            <p:nvSpPr>
              <p:cNvPr id="524" name="Google Shape;524;p31"/>
              <p:cNvSpPr txBox="1"/>
              <p:nvPr/>
            </p:nvSpPr>
            <p:spPr>
              <a:xfrm>
                <a:off x="962025" y="2794526"/>
                <a:ext cx="3381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Good for engineering optimization</a:t>
                </a:r>
                <a:endParaRPr>
                  <a:solidFill>
                    <a:srgbClr val="000000"/>
                  </a:solidFill>
                  <a:latin typeface="Roboto"/>
                  <a:ea typeface="Roboto"/>
                  <a:cs typeface="Roboto"/>
                  <a:sym typeface="Roboto"/>
                </a:endParaRPr>
              </a:p>
            </p:txBody>
          </p:sp>
        </p:grpSp>
        <p:sp>
          <p:nvSpPr>
            <p:cNvPr id="525" name="Google Shape;525;p31"/>
            <p:cNvSpPr/>
            <p:nvPr/>
          </p:nvSpPr>
          <p:spPr>
            <a:xfrm>
              <a:off x="5305500" y="2841347"/>
              <a:ext cx="109500" cy="1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6" name="Google Shape;526;p31"/>
          <p:cNvCxnSpPr>
            <a:stCxn id="520" idx="6"/>
            <a:endCxn id="503" idx="1"/>
          </p:cNvCxnSpPr>
          <p:nvPr/>
        </p:nvCxnSpPr>
        <p:spPr>
          <a:xfrm>
            <a:off x="3832263" y="2773197"/>
            <a:ext cx="459600" cy="0"/>
          </a:xfrm>
          <a:prstGeom prst="straightConnector1">
            <a:avLst/>
          </a:prstGeom>
          <a:noFill/>
          <a:ln w="9525" cap="flat" cmpd="sng">
            <a:solidFill>
              <a:schemeClr val="dk2"/>
            </a:solidFill>
            <a:prstDash val="solid"/>
            <a:round/>
            <a:headEnd type="oval" w="med" len="med"/>
            <a:tailEnd type="none" w="med" len="med"/>
          </a:ln>
        </p:spPr>
      </p:cxnSp>
      <p:cxnSp>
        <p:nvCxnSpPr>
          <p:cNvPr id="527" name="Google Shape;527;p31"/>
          <p:cNvCxnSpPr>
            <a:stCxn id="503" idx="3"/>
            <a:endCxn id="525" idx="2"/>
          </p:cNvCxnSpPr>
          <p:nvPr/>
        </p:nvCxnSpPr>
        <p:spPr>
          <a:xfrm>
            <a:off x="4839663" y="2773197"/>
            <a:ext cx="459600" cy="0"/>
          </a:xfrm>
          <a:prstGeom prst="straightConnector1">
            <a:avLst/>
          </a:prstGeom>
          <a:noFill/>
          <a:ln w="9525" cap="flat" cmpd="sng">
            <a:solidFill>
              <a:schemeClr val="dk2"/>
            </a:solidFill>
            <a:prstDash val="solid"/>
            <a:round/>
            <a:headEnd type="none" w="med" len="med"/>
            <a:tailEnd type="oval" w="med" len="med"/>
          </a:ln>
        </p:spPr>
      </p:cxnSp>
      <p:cxnSp>
        <p:nvCxnSpPr>
          <p:cNvPr id="528" name="Google Shape;528;p31"/>
          <p:cNvCxnSpPr>
            <a:stCxn id="500" idx="3"/>
            <a:endCxn id="501" idx="1"/>
          </p:cNvCxnSpPr>
          <p:nvPr/>
        </p:nvCxnSpPr>
        <p:spPr>
          <a:xfrm>
            <a:off x="3832263" y="1233450"/>
            <a:ext cx="1467000" cy="0"/>
          </a:xfrm>
          <a:prstGeom prst="straightConnector1">
            <a:avLst/>
          </a:prstGeom>
          <a:noFill/>
          <a:ln w="9525" cap="flat" cmpd="sng">
            <a:solidFill>
              <a:schemeClr val="dk2"/>
            </a:solidFill>
            <a:prstDash val="solid"/>
            <a:round/>
            <a:headEnd type="none" w="med" len="med"/>
            <a:tailEnd type="none" w="med" len="med"/>
          </a:ln>
        </p:spPr>
      </p:cxnSp>
      <p:pic>
        <p:nvPicPr>
          <p:cNvPr id="529" name="Google Shape;529;p31"/>
          <p:cNvPicPr preferRelativeResize="0"/>
          <p:nvPr/>
        </p:nvPicPr>
        <p:blipFill>
          <a:blip r:embed="rId3">
            <a:alphaModFix/>
          </a:blip>
          <a:stretch>
            <a:fillRect/>
          </a:stretch>
        </p:blipFill>
        <p:spPr>
          <a:xfrm>
            <a:off x="5139688" y="3270575"/>
            <a:ext cx="3612974" cy="1465275"/>
          </a:xfrm>
          <a:prstGeom prst="rect">
            <a:avLst/>
          </a:prstGeom>
          <a:noFill/>
          <a:ln>
            <a:noFill/>
          </a:ln>
        </p:spPr>
      </p:pic>
      <p:pic>
        <p:nvPicPr>
          <p:cNvPr id="530" name="Google Shape;530;p31"/>
          <p:cNvPicPr preferRelativeResize="0"/>
          <p:nvPr/>
        </p:nvPicPr>
        <p:blipFill>
          <a:blip r:embed="rId4">
            <a:alphaModFix/>
          </a:blip>
          <a:stretch>
            <a:fillRect/>
          </a:stretch>
        </p:blipFill>
        <p:spPr>
          <a:xfrm>
            <a:off x="391338" y="3332450"/>
            <a:ext cx="4326825" cy="1528750"/>
          </a:xfrm>
          <a:prstGeom prst="rect">
            <a:avLst/>
          </a:prstGeom>
          <a:noFill/>
          <a:ln>
            <a:noFill/>
          </a:ln>
        </p:spPr>
      </p:pic>
      <p:sp>
        <p:nvSpPr>
          <p:cNvPr id="531" name="Google Shape;53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pSp>
        <p:nvGrpSpPr>
          <p:cNvPr id="121" name="Google Shape;121;p14"/>
          <p:cNvGrpSpPr/>
          <p:nvPr/>
        </p:nvGrpSpPr>
        <p:grpSpPr>
          <a:xfrm>
            <a:off x="1270700" y="1173275"/>
            <a:ext cx="2809075" cy="680664"/>
            <a:chOff x="1346900" y="1149200"/>
            <a:chExt cx="2809075" cy="680664"/>
          </a:xfrm>
        </p:grpSpPr>
        <p:grpSp>
          <p:nvGrpSpPr>
            <p:cNvPr id="122" name="Google Shape;122;p14"/>
            <p:cNvGrpSpPr/>
            <p:nvPr/>
          </p:nvGrpSpPr>
          <p:grpSpPr>
            <a:xfrm>
              <a:off x="2094975" y="1149200"/>
              <a:ext cx="2061000" cy="680664"/>
              <a:chOff x="1733800" y="1149200"/>
              <a:chExt cx="2061000" cy="680664"/>
            </a:xfrm>
          </p:grpSpPr>
          <p:sp>
            <p:nvSpPr>
              <p:cNvPr id="123" name="Google Shape;123;p14"/>
              <p:cNvSpPr txBox="1"/>
              <p:nvPr/>
            </p:nvSpPr>
            <p:spPr>
              <a:xfrm>
                <a:off x="1733800"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Business Problem</a:t>
                </a:r>
                <a:endParaRPr sz="1800" b="1">
                  <a:solidFill>
                    <a:schemeClr val="dk1"/>
                  </a:solidFill>
                  <a:latin typeface="Fira Sans Extra Condensed"/>
                  <a:ea typeface="Fira Sans Extra Condensed"/>
                  <a:cs typeface="Fira Sans Extra Condensed"/>
                  <a:sym typeface="Fira Sans Extra Condensed"/>
                </a:endParaRPr>
              </a:p>
            </p:txBody>
          </p:sp>
          <p:sp>
            <p:nvSpPr>
              <p:cNvPr id="124" name="Google Shape;124;p14"/>
              <p:cNvSpPr txBox="1"/>
              <p:nvPr/>
            </p:nvSpPr>
            <p:spPr>
              <a:xfrm>
                <a:off x="1733800" y="1431164"/>
                <a:ext cx="2061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Value &amp; Impact</a:t>
                </a:r>
                <a:endParaRPr>
                  <a:solidFill>
                    <a:schemeClr val="dk1"/>
                  </a:solidFill>
                  <a:latin typeface="Roboto"/>
                  <a:ea typeface="Roboto"/>
                  <a:cs typeface="Roboto"/>
                  <a:sym typeface="Roboto"/>
                </a:endParaRPr>
              </a:p>
            </p:txBody>
          </p:sp>
        </p:grpSp>
        <p:sp>
          <p:nvSpPr>
            <p:cNvPr id="125" name="Google Shape;125;p14"/>
            <p:cNvSpPr/>
            <p:nvPr/>
          </p:nvSpPr>
          <p:spPr>
            <a:xfrm>
              <a:off x="1346900" y="1174825"/>
              <a:ext cx="585600" cy="58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26" name="Google Shape;126;p14"/>
          <p:cNvGrpSpPr/>
          <p:nvPr/>
        </p:nvGrpSpPr>
        <p:grpSpPr>
          <a:xfrm>
            <a:off x="1270700" y="2289375"/>
            <a:ext cx="2809075" cy="1139988"/>
            <a:chOff x="1346900" y="2526650"/>
            <a:chExt cx="2809075" cy="1139988"/>
          </a:xfrm>
        </p:grpSpPr>
        <p:grpSp>
          <p:nvGrpSpPr>
            <p:cNvPr id="127" name="Google Shape;127;p14"/>
            <p:cNvGrpSpPr/>
            <p:nvPr/>
          </p:nvGrpSpPr>
          <p:grpSpPr>
            <a:xfrm>
              <a:off x="2094975" y="2526650"/>
              <a:ext cx="2061000" cy="1139988"/>
              <a:chOff x="1733800" y="1149200"/>
              <a:chExt cx="2061000" cy="1139988"/>
            </a:xfrm>
          </p:grpSpPr>
          <p:sp>
            <p:nvSpPr>
              <p:cNvPr id="128" name="Google Shape;128;p14"/>
              <p:cNvSpPr txBox="1"/>
              <p:nvPr/>
            </p:nvSpPr>
            <p:spPr>
              <a:xfrm>
                <a:off x="1733800"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Data </a:t>
                </a:r>
                <a:endParaRPr sz="1800" b="1">
                  <a:solidFill>
                    <a:schemeClr val="dk1"/>
                  </a:solidFill>
                  <a:latin typeface="Fira Sans Extra Condensed"/>
                  <a:ea typeface="Fira Sans Extra Condensed"/>
                  <a:cs typeface="Fira Sans Extra Condensed"/>
                  <a:sym typeface="Fira Sans Extra Condensed"/>
                </a:endParaRPr>
              </a:p>
            </p:txBody>
          </p:sp>
          <p:sp>
            <p:nvSpPr>
              <p:cNvPr id="129" name="Google Shape;129;p14"/>
              <p:cNvSpPr txBox="1"/>
              <p:nvPr/>
            </p:nvSpPr>
            <p:spPr>
              <a:xfrm>
                <a:off x="1733800" y="1431188"/>
                <a:ext cx="2061000" cy="85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EDA &amp; Preprocessing</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Feature Engineering</a:t>
                </a:r>
                <a:endParaRPr>
                  <a:solidFill>
                    <a:schemeClr val="dk1"/>
                  </a:solidFill>
                  <a:latin typeface="Roboto"/>
                  <a:ea typeface="Roboto"/>
                  <a:cs typeface="Roboto"/>
                  <a:sym typeface="Roboto"/>
                </a:endParaRPr>
              </a:p>
            </p:txBody>
          </p:sp>
        </p:grpSp>
        <p:sp>
          <p:nvSpPr>
            <p:cNvPr id="130" name="Google Shape;130;p14"/>
            <p:cNvSpPr/>
            <p:nvPr/>
          </p:nvSpPr>
          <p:spPr>
            <a:xfrm>
              <a:off x="1346900" y="2574188"/>
              <a:ext cx="585600" cy="58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31" name="Google Shape;131;p14"/>
          <p:cNvGrpSpPr/>
          <p:nvPr/>
        </p:nvGrpSpPr>
        <p:grpSpPr>
          <a:xfrm>
            <a:off x="5200525" y="1173275"/>
            <a:ext cx="3270475" cy="680675"/>
            <a:chOff x="5200525" y="1249475"/>
            <a:chExt cx="3270475" cy="680675"/>
          </a:xfrm>
        </p:grpSpPr>
        <p:grpSp>
          <p:nvGrpSpPr>
            <p:cNvPr id="132" name="Google Shape;132;p14"/>
            <p:cNvGrpSpPr/>
            <p:nvPr/>
          </p:nvGrpSpPr>
          <p:grpSpPr>
            <a:xfrm>
              <a:off x="5948600" y="1249475"/>
              <a:ext cx="2522400" cy="680675"/>
              <a:chOff x="1733800" y="1149200"/>
              <a:chExt cx="2522400" cy="680675"/>
            </a:xfrm>
          </p:grpSpPr>
          <p:sp>
            <p:nvSpPr>
              <p:cNvPr id="133" name="Google Shape;133;p14"/>
              <p:cNvSpPr txBox="1"/>
              <p:nvPr/>
            </p:nvSpPr>
            <p:spPr>
              <a:xfrm>
                <a:off x="1733800" y="1149200"/>
                <a:ext cx="2305200" cy="28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Findings &amp; Tests</a:t>
                </a:r>
                <a:endParaRPr sz="1800" b="1">
                  <a:solidFill>
                    <a:schemeClr val="dk1"/>
                  </a:solidFill>
                  <a:latin typeface="Fira Sans Extra Condensed"/>
                  <a:ea typeface="Fira Sans Extra Condensed"/>
                  <a:cs typeface="Fira Sans Extra Condensed"/>
                  <a:sym typeface="Fira Sans Extra Condensed"/>
                </a:endParaRPr>
              </a:p>
            </p:txBody>
          </p:sp>
          <p:sp>
            <p:nvSpPr>
              <p:cNvPr id="134" name="Google Shape;134;p14"/>
              <p:cNvSpPr txBox="1"/>
              <p:nvPr/>
            </p:nvSpPr>
            <p:spPr>
              <a:xfrm>
                <a:off x="1733800" y="1431175"/>
                <a:ext cx="2522400" cy="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Model Evaluation</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Feature Importance</a:t>
                </a:r>
                <a:endParaRPr>
                  <a:solidFill>
                    <a:schemeClr val="dk1"/>
                  </a:solidFill>
                  <a:latin typeface="Roboto"/>
                  <a:ea typeface="Roboto"/>
                  <a:cs typeface="Roboto"/>
                  <a:sym typeface="Roboto"/>
                </a:endParaRPr>
              </a:p>
            </p:txBody>
          </p:sp>
        </p:grpSp>
        <p:sp>
          <p:nvSpPr>
            <p:cNvPr id="135" name="Google Shape;135;p14"/>
            <p:cNvSpPr/>
            <p:nvPr/>
          </p:nvSpPr>
          <p:spPr>
            <a:xfrm>
              <a:off x="5200525" y="1275100"/>
              <a:ext cx="585600" cy="58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36" name="Google Shape;136;p14"/>
          <p:cNvGrpSpPr/>
          <p:nvPr/>
        </p:nvGrpSpPr>
        <p:grpSpPr>
          <a:xfrm>
            <a:off x="5193825" y="2327468"/>
            <a:ext cx="2809075" cy="680664"/>
            <a:chOff x="5270025" y="2626700"/>
            <a:chExt cx="2809075" cy="680664"/>
          </a:xfrm>
        </p:grpSpPr>
        <p:grpSp>
          <p:nvGrpSpPr>
            <p:cNvPr id="137" name="Google Shape;137;p14"/>
            <p:cNvGrpSpPr/>
            <p:nvPr/>
          </p:nvGrpSpPr>
          <p:grpSpPr>
            <a:xfrm>
              <a:off x="6018100" y="2626700"/>
              <a:ext cx="2061000" cy="680664"/>
              <a:chOff x="1733800" y="1149200"/>
              <a:chExt cx="2061000" cy="680664"/>
            </a:xfrm>
          </p:grpSpPr>
          <p:sp>
            <p:nvSpPr>
              <p:cNvPr id="138" name="Google Shape;138;p14"/>
              <p:cNvSpPr txBox="1"/>
              <p:nvPr/>
            </p:nvSpPr>
            <p:spPr>
              <a:xfrm>
                <a:off x="1733800"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Discussion</a:t>
                </a:r>
                <a:endParaRPr sz="1800" b="1">
                  <a:solidFill>
                    <a:schemeClr val="dk1"/>
                  </a:solidFill>
                  <a:latin typeface="Fira Sans Extra Condensed"/>
                  <a:ea typeface="Fira Sans Extra Condensed"/>
                  <a:cs typeface="Fira Sans Extra Condensed"/>
                  <a:sym typeface="Fira Sans Extra Condensed"/>
                </a:endParaRPr>
              </a:p>
            </p:txBody>
          </p:sp>
          <p:sp>
            <p:nvSpPr>
              <p:cNvPr id="139" name="Google Shape;139;p14"/>
              <p:cNvSpPr txBox="1"/>
              <p:nvPr/>
            </p:nvSpPr>
            <p:spPr>
              <a:xfrm>
                <a:off x="1733800" y="1431164"/>
                <a:ext cx="2061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Key Takeaways</a:t>
                </a:r>
                <a:endParaRPr>
                  <a:solidFill>
                    <a:schemeClr val="dk1"/>
                  </a:solidFill>
                  <a:latin typeface="Roboto"/>
                  <a:ea typeface="Roboto"/>
                  <a:cs typeface="Roboto"/>
                  <a:sym typeface="Roboto"/>
                </a:endParaRPr>
              </a:p>
            </p:txBody>
          </p:sp>
        </p:grpSp>
        <p:sp>
          <p:nvSpPr>
            <p:cNvPr id="140" name="Google Shape;140;p14"/>
            <p:cNvSpPr/>
            <p:nvPr/>
          </p:nvSpPr>
          <p:spPr>
            <a:xfrm>
              <a:off x="5270025" y="2652325"/>
              <a:ext cx="585600" cy="585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41" name="Google Shape;141;p14"/>
          <p:cNvGrpSpPr/>
          <p:nvPr/>
        </p:nvGrpSpPr>
        <p:grpSpPr>
          <a:xfrm>
            <a:off x="1270700" y="3481650"/>
            <a:ext cx="2809075" cy="1139988"/>
            <a:chOff x="1346900" y="2526650"/>
            <a:chExt cx="2809075" cy="1139988"/>
          </a:xfrm>
        </p:grpSpPr>
        <p:grpSp>
          <p:nvGrpSpPr>
            <p:cNvPr id="142" name="Google Shape;142;p14"/>
            <p:cNvGrpSpPr/>
            <p:nvPr/>
          </p:nvGrpSpPr>
          <p:grpSpPr>
            <a:xfrm>
              <a:off x="2094975" y="2526650"/>
              <a:ext cx="2061000" cy="1139988"/>
              <a:chOff x="1733800" y="1149200"/>
              <a:chExt cx="2061000" cy="1139988"/>
            </a:xfrm>
          </p:grpSpPr>
          <p:sp>
            <p:nvSpPr>
              <p:cNvPr id="143" name="Google Shape;143;p14"/>
              <p:cNvSpPr txBox="1"/>
              <p:nvPr/>
            </p:nvSpPr>
            <p:spPr>
              <a:xfrm>
                <a:off x="1733800"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Mining</a:t>
                </a:r>
                <a:endParaRPr sz="1800" b="1">
                  <a:solidFill>
                    <a:schemeClr val="dk1"/>
                  </a:solidFill>
                  <a:latin typeface="Fira Sans Extra Condensed"/>
                  <a:ea typeface="Fira Sans Extra Condensed"/>
                  <a:cs typeface="Fira Sans Extra Condensed"/>
                  <a:sym typeface="Fira Sans Extra Condensed"/>
                </a:endParaRPr>
              </a:p>
            </p:txBody>
          </p:sp>
          <p:sp>
            <p:nvSpPr>
              <p:cNvPr id="144" name="Google Shape;144;p14"/>
              <p:cNvSpPr txBox="1"/>
              <p:nvPr/>
            </p:nvSpPr>
            <p:spPr>
              <a:xfrm>
                <a:off x="1733800" y="1431188"/>
                <a:ext cx="2061000" cy="85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LightGBM</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Random Forest</a:t>
                </a:r>
                <a:endParaRPr>
                  <a:solidFill>
                    <a:schemeClr val="dk1"/>
                  </a:solidFill>
                  <a:latin typeface="Roboto"/>
                  <a:ea typeface="Roboto"/>
                  <a:cs typeface="Roboto"/>
                  <a:sym typeface="Roboto"/>
                </a:endParaRPr>
              </a:p>
            </p:txBody>
          </p:sp>
        </p:grpSp>
        <p:sp>
          <p:nvSpPr>
            <p:cNvPr id="145" name="Google Shape;145;p14"/>
            <p:cNvSpPr/>
            <p:nvPr/>
          </p:nvSpPr>
          <p:spPr>
            <a:xfrm>
              <a:off x="1346900" y="2552275"/>
              <a:ext cx="585600" cy="58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46" name="Google Shape;146;p14"/>
          <p:cNvSpPr txBox="1">
            <a:spLocks noGrp="1"/>
          </p:cNvSpPr>
          <p:nvPr>
            <p:ph type="title"/>
          </p:nvPr>
        </p:nvSpPr>
        <p:spPr>
          <a:xfrm>
            <a:off x="457200" y="377300"/>
            <a:ext cx="8229600" cy="4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Agenda</a:t>
            </a:r>
            <a:endParaRPr sz="3000"/>
          </a:p>
        </p:txBody>
      </p:sp>
      <p:grpSp>
        <p:nvGrpSpPr>
          <p:cNvPr id="147" name="Google Shape;147;p14"/>
          <p:cNvGrpSpPr/>
          <p:nvPr/>
        </p:nvGrpSpPr>
        <p:grpSpPr>
          <a:xfrm>
            <a:off x="5193825" y="3481650"/>
            <a:ext cx="2934175" cy="1140000"/>
            <a:chOff x="1346900" y="2526650"/>
            <a:chExt cx="2934175" cy="1140000"/>
          </a:xfrm>
        </p:grpSpPr>
        <p:grpSp>
          <p:nvGrpSpPr>
            <p:cNvPr id="148" name="Google Shape;148;p14"/>
            <p:cNvGrpSpPr/>
            <p:nvPr/>
          </p:nvGrpSpPr>
          <p:grpSpPr>
            <a:xfrm>
              <a:off x="2094975" y="2526650"/>
              <a:ext cx="2186100" cy="1140000"/>
              <a:chOff x="1733800" y="1149200"/>
              <a:chExt cx="2186100" cy="1140000"/>
            </a:xfrm>
          </p:grpSpPr>
          <p:sp>
            <p:nvSpPr>
              <p:cNvPr id="149" name="Google Shape;149;p14"/>
              <p:cNvSpPr txBox="1"/>
              <p:nvPr/>
            </p:nvSpPr>
            <p:spPr>
              <a:xfrm>
                <a:off x="1733800"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Future Works</a:t>
                </a:r>
                <a:endParaRPr sz="1800" b="1">
                  <a:solidFill>
                    <a:schemeClr val="dk1"/>
                  </a:solidFill>
                  <a:latin typeface="Fira Sans Extra Condensed"/>
                  <a:ea typeface="Fira Sans Extra Condensed"/>
                  <a:cs typeface="Fira Sans Extra Condensed"/>
                  <a:sym typeface="Fira Sans Extra Condensed"/>
                </a:endParaRPr>
              </a:p>
            </p:txBody>
          </p:sp>
          <p:sp>
            <p:nvSpPr>
              <p:cNvPr id="150" name="Google Shape;150;p14"/>
              <p:cNvSpPr txBox="1"/>
              <p:nvPr/>
            </p:nvSpPr>
            <p:spPr>
              <a:xfrm>
                <a:off x="1733800" y="1431200"/>
                <a:ext cx="2186100" cy="8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Potential Improvements</a:t>
                </a:r>
                <a:endParaRPr>
                  <a:solidFill>
                    <a:schemeClr val="dk1"/>
                  </a:solidFill>
                  <a:latin typeface="Roboto"/>
                  <a:ea typeface="Roboto"/>
                  <a:cs typeface="Roboto"/>
                  <a:sym typeface="Roboto"/>
                </a:endParaRPr>
              </a:p>
            </p:txBody>
          </p:sp>
        </p:grpSp>
        <p:sp>
          <p:nvSpPr>
            <p:cNvPr id="151" name="Google Shape;151;p14"/>
            <p:cNvSpPr/>
            <p:nvPr/>
          </p:nvSpPr>
          <p:spPr>
            <a:xfrm>
              <a:off x="1346900" y="2552275"/>
              <a:ext cx="585600" cy="585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52" name="Google Shape;15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2"/>
          <p:cNvSpPr/>
          <p:nvPr/>
        </p:nvSpPr>
        <p:spPr>
          <a:xfrm>
            <a:off x="2660250" y="772052"/>
            <a:ext cx="3823500" cy="359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chemeClr val="lt1"/>
                </a:solidFill>
                <a:latin typeface="Fira Sans Extra Condensed"/>
                <a:ea typeface="Fira Sans Extra Condensed"/>
                <a:cs typeface="Fira Sans Extra Condensed"/>
                <a:sym typeface="Fira Sans Extra Condensed"/>
              </a:rPr>
              <a:t>04</a:t>
            </a:r>
            <a:endParaRPr sz="4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Model Findings</a:t>
            </a:r>
            <a:endParaRPr sz="3000" b="1">
              <a:solidFill>
                <a:schemeClr val="lt1"/>
              </a:solidFill>
              <a:latin typeface="Fira Sans Extra Condensed"/>
              <a:ea typeface="Fira Sans Extra Condensed"/>
              <a:cs typeface="Fira Sans Extra Condensed"/>
              <a:sym typeface="Fira Sans Extra Condensed"/>
            </a:endParaRPr>
          </a:p>
        </p:txBody>
      </p:sp>
      <p:sp>
        <p:nvSpPr>
          <p:cNvPr id="537" name="Google Shape;53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3"/>
          <p:cNvSpPr/>
          <p:nvPr/>
        </p:nvSpPr>
        <p:spPr>
          <a:xfrm>
            <a:off x="5272125" y="3531775"/>
            <a:ext cx="3152700" cy="1200300"/>
          </a:xfrm>
          <a:prstGeom prst="rect">
            <a:avLst/>
          </a:prstGeom>
          <a:solidFill>
            <a:srgbClr val="846E84">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5272125" y="1123950"/>
            <a:ext cx="3152700" cy="12003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719175" y="3531775"/>
            <a:ext cx="3152700" cy="12003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719175" y="1123950"/>
            <a:ext cx="3152700" cy="1200300"/>
          </a:xfrm>
          <a:prstGeom prst="rect">
            <a:avLst/>
          </a:prstGeom>
          <a:solidFill>
            <a:srgbClr val="E8B5BB">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Framework</a:t>
            </a:r>
            <a:endParaRPr/>
          </a:p>
        </p:txBody>
      </p:sp>
      <p:grpSp>
        <p:nvGrpSpPr>
          <p:cNvPr id="547" name="Google Shape;547;p33"/>
          <p:cNvGrpSpPr/>
          <p:nvPr/>
        </p:nvGrpSpPr>
        <p:grpSpPr>
          <a:xfrm>
            <a:off x="930513" y="3791598"/>
            <a:ext cx="2941461" cy="680679"/>
            <a:chOff x="930513" y="3791575"/>
            <a:chExt cx="2808614" cy="680679"/>
          </a:xfrm>
        </p:grpSpPr>
        <p:grpSp>
          <p:nvGrpSpPr>
            <p:cNvPr id="548" name="Google Shape;548;p33"/>
            <p:cNvGrpSpPr/>
            <p:nvPr/>
          </p:nvGrpSpPr>
          <p:grpSpPr>
            <a:xfrm>
              <a:off x="1678113" y="3791575"/>
              <a:ext cx="2061014" cy="680679"/>
              <a:chOff x="457188" y="3351075"/>
              <a:chExt cx="2061014" cy="680679"/>
            </a:xfrm>
          </p:grpSpPr>
          <p:sp>
            <p:nvSpPr>
              <p:cNvPr id="549" name="Google Shape;549;p33"/>
              <p:cNvSpPr txBox="1"/>
              <p:nvPr/>
            </p:nvSpPr>
            <p:spPr>
              <a:xfrm>
                <a:off x="457201" y="3351075"/>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Feature selection</a:t>
                </a:r>
                <a:endParaRPr sz="1800" b="1">
                  <a:solidFill>
                    <a:srgbClr val="000000"/>
                  </a:solidFill>
                  <a:latin typeface="Fira Sans Extra Condensed"/>
                  <a:ea typeface="Fira Sans Extra Condensed"/>
                  <a:cs typeface="Fira Sans Extra Condensed"/>
                  <a:sym typeface="Fira Sans Extra Condensed"/>
                </a:endParaRPr>
              </a:p>
            </p:txBody>
          </p:sp>
          <p:sp>
            <p:nvSpPr>
              <p:cNvPr id="550" name="Google Shape;550;p33"/>
              <p:cNvSpPr txBox="1"/>
              <p:nvPr/>
            </p:nvSpPr>
            <p:spPr>
              <a:xfrm>
                <a:off x="457188" y="3628254"/>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Use LightGBM to compare different features</a:t>
                </a:r>
                <a:endParaRPr sz="1300">
                  <a:solidFill>
                    <a:srgbClr val="000000"/>
                  </a:solidFill>
                  <a:latin typeface="Roboto"/>
                  <a:ea typeface="Roboto"/>
                  <a:cs typeface="Roboto"/>
                  <a:sym typeface="Roboto"/>
                </a:endParaRPr>
              </a:p>
            </p:txBody>
          </p:sp>
        </p:grpSp>
        <p:sp>
          <p:nvSpPr>
            <p:cNvPr id="551" name="Google Shape;551;p33"/>
            <p:cNvSpPr/>
            <p:nvPr/>
          </p:nvSpPr>
          <p:spPr>
            <a:xfrm>
              <a:off x="930513" y="3834314"/>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552" name="Google Shape;552;p33"/>
          <p:cNvGrpSpPr/>
          <p:nvPr/>
        </p:nvGrpSpPr>
        <p:grpSpPr>
          <a:xfrm>
            <a:off x="5471613" y="3791575"/>
            <a:ext cx="2808614" cy="680679"/>
            <a:chOff x="5471613" y="3791575"/>
            <a:chExt cx="2808614" cy="680679"/>
          </a:xfrm>
        </p:grpSpPr>
        <p:grpSp>
          <p:nvGrpSpPr>
            <p:cNvPr id="553" name="Google Shape;553;p33"/>
            <p:cNvGrpSpPr/>
            <p:nvPr/>
          </p:nvGrpSpPr>
          <p:grpSpPr>
            <a:xfrm>
              <a:off x="6219213" y="3791575"/>
              <a:ext cx="2061014" cy="680679"/>
              <a:chOff x="6625788" y="3351075"/>
              <a:chExt cx="2061014" cy="680679"/>
            </a:xfrm>
          </p:grpSpPr>
          <p:sp>
            <p:nvSpPr>
              <p:cNvPr id="554" name="Google Shape;554;p33"/>
              <p:cNvSpPr txBox="1"/>
              <p:nvPr/>
            </p:nvSpPr>
            <p:spPr>
              <a:xfrm>
                <a:off x="6625801" y="3351075"/>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Model selection</a:t>
                </a:r>
                <a:endParaRPr sz="1800" b="1">
                  <a:solidFill>
                    <a:srgbClr val="000000"/>
                  </a:solidFill>
                  <a:latin typeface="Fira Sans Extra Condensed"/>
                  <a:ea typeface="Fira Sans Extra Condensed"/>
                  <a:cs typeface="Fira Sans Extra Condensed"/>
                  <a:sym typeface="Fira Sans Extra Condensed"/>
                </a:endParaRPr>
              </a:p>
            </p:txBody>
          </p:sp>
          <p:sp>
            <p:nvSpPr>
              <p:cNvPr id="555" name="Google Shape;555;p33"/>
              <p:cNvSpPr txBox="1"/>
              <p:nvPr/>
            </p:nvSpPr>
            <p:spPr>
              <a:xfrm>
                <a:off x="6625788" y="3628254"/>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Use AUC to compare lgbm and random forest</a:t>
                </a:r>
                <a:endParaRPr sz="1300">
                  <a:solidFill>
                    <a:srgbClr val="000000"/>
                  </a:solidFill>
                  <a:latin typeface="Roboto"/>
                  <a:ea typeface="Roboto"/>
                  <a:cs typeface="Roboto"/>
                  <a:sym typeface="Roboto"/>
                </a:endParaRPr>
              </a:p>
            </p:txBody>
          </p:sp>
        </p:grpSp>
        <p:sp>
          <p:nvSpPr>
            <p:cNvPr id="556" name="Google Shape;556;p33"/>
            <p:cNvSpPr/>
            <p:nvPr/>
          </p:nvSpPr>
          <p:spPr>
            <a:xfrm>
              <a:off x="5471613" y="3834314"/>
              <a:ext cx="595200" cy="59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557" name="Google Shape;557;p33"/>
          <p:cNvGrpSpPr/>
          <p:nvPr/>
        </p:nvGrpSpPr>
        <p:grpSpPr>
          <a:xfrm>
            <a:off x="5471613" y="1354325"/>
            <a:ext cx="2808614" cy="680664"/>
            <a:chOff x="5471613" y="1354325"/>
            <a:chExt cx="2808614" cy="680664"/>
          </a:xfrm>
        </p:grpSpPr>
        <p:grpSp>
          <p:nvGrpSpPr>
            <p:cNvPr id="558" name="Google Shape;558;p33"/>
            <p:cNvGrpSpPr/>
            <p:nvPr/>
          </p:nvGrpSpPr>
          <p:grpSpPr>
            <a:xfrm>
              <a:off x="6219213" y="1354325"/>
              <a:ext cx="2061014" cy="680664"/>
              <a:chOff x="6625788" y="1135250"/>
              <a:chExt cx="2061014" cy="680664"/>
            </a:xfrm>
          </p:grpSpPr>
          <p:sp>
            <p:nvSpPr>
              <p:cNvPr id="559" name="Google Shape;559;p33"/>
              <p:cNvSpPr txBox="1"/>
              <p:nvPr/>
            </p:nvSpPr>
            <p:spPr>
              <a:xfrm>
                <a:off x="6625801" y="11352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Undersample</a:t>
                </a:r>
                <a:endParaRPr sz="1800" b="1">
                  <a:solidFill>
                    <a:srgbClr val="000000"/>
                  </a:solidFill>
                  <a:latin typeface="Fira Sans Extra Condensed"/>
                  <a:ea typeface="Fira Sans Extra Condensed"/>
                  <a:cs typeface="Fira Sans Extra Condensed"/>
                  <a:sym typeface="Fira Sans Extra Condensed"/>
                </a:endParaRPr>
              </a:p>
            </p:txBody>
          </p:sp>
          <p:sp>
            <p:nvSpPr>
              <p:cNvPr id="560" name="Google Shape;560;p33"/>
              <p:cNvSpPr txBox="1"/>
              <p:nvPr/>
            </p:nvSpPr>
            <p:spPr>
              <a:xfrm>
                <a:off x="6625788" y="1417214"/>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Sample negative training samples by 50%</a:t>
                </a:r>
                <a:endParaRPr sz="1300">
                  <a:solidFill>
                    <a:srgbClr val="000000"/>
                  </a:solidFill>
                  <a:latin typeface="Roboto"/>
                  <a:ea typeface="Roboto"/>
                  <a:cs typeface="Roboto"/>
                  <a:sym typeface="Roboto"/>
                </a:endParaRPr>
              </a:p>
            </p:txBody>
          </p:sp>
        </p:grpSp>
        <p:sp>
          <p:nvSpPr>
            <p:cNvPr id="561" name="Google Shape;561;p33"/>
            <p:cNvSpPr/>
            <p:nvPr/>
          </p:nvSpPr>
          <p:spPr>
            <a:xfrm>
              <a:off x="5471613" y="1418152"/>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sp>
        <p:nvSpPr>
          <p:cNvPr id="562" name="Google Shape;562;p33"/>
          <p:cNvSpPr txBox="1"/>
          <p:nvPr/>
        </p:nvSpPr>
        <p:spPr>
          <a:xfrm>
            <a:off x="3541500" y="2684226"/>
            <a:ext cx="2061000" cy="487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Final model</a:t>
            </a:r>
            <a:endParaRPr sz="1800" b="1">
              <a:solidFill>
                <a:schemeClr val="lt1"/>
              </a:solidFill>
              <a:latin typeface="Fira Sans Extra Condensed"/>
              <a:ea typeface="Fira Sans Extra Condensed"/>
              <a:cs typeface="Fira Sans Extra Condensed"/>
              <a:sym typeface="Fira Sans Extra Condensed"/>
            </a:endParaRPr>
          </a:p>
        </p:txBody>
      </p:sp>
      <p:cxnSp>
        <p:nvCxnSpPr>
          <p:cNvPr id="563" name="Google Shape;563;p33"/>
          <p:cNvCxnSpPr>
            <a:stCxn id="562" idx="3"/>
            <a:endCxn id="542" idx="0"/>
          </p:cNvCxnSpPr>
          <p:nvPr/>
        </p:nvCxnSpPr>
        <p:spPr>
          <a:xfrm>
            <a:off x="5602500" y="2927976"/>
            <a:ext cx="1245900" cy="603900"/>
          </a:xfrm>
          <a:prstGeom prst="bentConnector2">
            <a:avLst/>
          </a:prstGeom>
          <a:noFill/>
          <a:ln w="9525" cap="flat" cmpd="sng">
            <a:solidFill>
              <a:schemeClr val="dk2"/>
            </a:solidFill>
            <a:prstDash val="solid"/>
            <a:round/>
            <a:headEnd type="triangle" w="med" len="med"/>
            <a:tailEnd type="none" w="med" len="med"/>
          </a:ln>
        </p:spPr>
      </p:cxnSp>
      <p:cxnSp>
        <p:nvCxnSpPr>
          <p:cNvPr id="564" name="Google Shape;564;p33"/>
          <p:cNvCxnSpPr>
            <a:stCxn id="542" idx="1"/>
            <a:endCxn id="544" idx="3"/>
          </p:cNvCxnSpPr>
          <p:nvPr/>
        </p:nvCxnSpPr>
        <p:spPr>
          <a:xfrm flipH="1">
            <a:off x="3872025" y="4131925"/>
            <a:ext cx="1400100" cy="600"/>
          </a:xfrm>
          <a:prstGeom prst="bentConnector3">
            <a:avLst>
              <a:gd name="adj1" fmla="val 50005"/>
            </a:avLst>
          </a:prstGeom>
          <a:noFill/>
          <a:ln w="9525" cap="flat" cmpd="sng">
            <a:solidFill>
              <a:schemeClr val="dk2"/>
            </a:solidFill>
            <a:prstDash val="solid"/>
            <a:round/>
            <a:headEnd type="triangle" w="med" len="med"/>
            <a:tailEnd type="none" w="med" len="med"/>
          </a:ln>
        </p:spPr>
      </p:cxnSp>
      <p:cxnSp>
        <p:nvCxnSpPr>
          <p:cNvPr id="565" name="Google Shape;565;p33"/>
          <p:cNvCxnSpPr>
            <a:stCxn id="544" idx="0"/>
            <a:endCxn id="543" idx="2"/>
          </p:cNvCxnSpPr>
          <p:nvPr/>
        </p:nvCxnSpPr>
        <p:spPr>
          <a:xfrm rot="-5400000">
            <a:off x="3968325" y="651475"/>
            <a:ext cx="1207500" cy="4553100"/>
          </a:xfrm>
          <a:prstGeom prst="bentConnector3">
            <a:avLst>
              <a:gd name="adj1" fmla="val 83449"/>
            </a:avLst>
          </a:prstGeom>
          <a:noFill/>
          <a:ln w="9525" cap="flat" cmpd="sng">
            <a:solidFill>
              <a:schemeClr val="dk2"/>
            </a:solidFill>
            <a:prstDash val="solid"/>
            <a:round/>
            <a:headEnd type="triangle" w="med" len="med"/>
            <a:tailEnd type="none" w="med" len="med"/>
          </a:ln>
        </p:spPr>
      </p:cxnSp>
      <p:cxnSp>
        <p:nvCxnSpPr>
          <p:cNvPr id="566" name="Google Shape;566;p33"/>
          <p:cNvCxnSpPr>
            <a:stCxn id="543" idx="1"/>
            <a:endCxn id="545" idx="3"/>
          </p:cNvCxnSpPr>
          <p:nvPr/>
        </p:nvCxnSpPr>
        <p:spPr>
          <a:xfrm flipH="1">
            <a:off x="3872025" y="1724100"/>
            <a:ext cx="1400100" cy="600"/>
          </a:xfrm>
          <a:prstGeom prst="bentConnector3">
            <a:avLst>
              <a:gd name="adj1" fmla="val 50005"/>
            </a:avLst>
          </a:prstGeom>
          <a:noFill/>
          <a:ln w="9525" cap="flat" cmpd="sng">
            <a:solidFill>
              <a:schemeClr val="dk2"/>
            </a:solidFill>
            <a:prstDash val="solid"/>
            <a:round/>
            <a:headEnd type="triangle" w="med" len="med"/>
            <a:tailEnd type="none" w="med" len="med"/>
          </a:ln>
        </p:spPr>
      </p:cxnSp>
      <p:grpSp>
        <p:nvGrpSpPr>
          <p:cNvPr id="567" name="Google Shape;567;p33"/>
          <p:cNvGrpSpPr/>
          <p:nvPr/>
        </p:nvGrpSpPr>
        <p:grpSpPr>
          <a:xfrm>
            <a:off x="930513" y="1354325"/>
            <a:ext cx="2808614" cy="680664"/>
            <a:chOff x="930513" y="1354325"/>
            <a:chExt cx="2808614" cy="680664"/>
          </a:xfrm>
        </p:grpSpPr>
        <p:grpSp>
          <p:nvGrpSpPr>
            <p:cNvPr id="568" name="Google Shape;568;p33"/>
            <p:cNvGrpSpPr/>
            <p:nvPr/>
          </p:nvGrpSpPr>
          <p:grpSpPr>
            <a:xfrm>
              <a:off x="1678113" y="1354325"/>
              <a:ext cx="2061014" cy="680664"/>
              <a:chOff x="457188" y="1135250"/>
              <a:chExt cx="2061014" cy="680664"/>
            </a:xfrm>
          </p:grpSpPr>
          <p:sp>
            <p:nvSpPr>
              <p:cNvPr id="569" name="Google Shape;569;p33"/>
              <p:cNvSpPr txBox="1"/>
              <p:nvPr/>
            </p:nvSpPr>
            <p:spPr>
              <a:xfrm>
                <a:off x="457201" y="11352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Train Valid split</a:t>
                </a:r>
                <a:endParaRPr sz="1800" b="1">
                  <a:solidFill>
                    <a:srgbClr val="000000"/>
                  </a:solidFill>
                  <a:latin typeface="Fira Sans Extra Condensed"/>
                  <a:ea typeface="Fira Sans Extra Condensed"/>
                  <a:cs typeface="Fira Sans Extra Condensed"/>
                  <a:sym typeface="Fira Sans Extra Condensed"/>
                </a:endParaRPr>
              </a:p>
            </p:txBody>
          </p:sp>
          <p:sp>
            <p:nvSpPr>
              <p:cNvPr id="570" name="Google Shape;570;p33"/>
              <p:cNvSpPr txBox="1"/>
              <p:nvPr/>
            </p:nvSpPr>
            <p:spPr>
              <a:xfrm>
                <a:off x="457188" y="1417214"/>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Use day 1-6 for training , use day 7 for validation</a:t>
                </a:r>
                <a:endParaRPr sz="1300">
                  <a:solidFill>
                    <a:srgbClr val="000000"/>
                  </a:solidFill>
                  <a:latin typeface="Roboto"/>
                  <a:ea typeface="Roboto"/>
                  <a:cs typeface="Roboto"/>
                  <a:sym typeface="Roboto"/>
                </a:endParaRPr>
              </a:p>
            </p:txBody>
          </p:sp>
        </p:grpSp>
        <p:sp>
          <p:nvSpPr>
            <p:cNvPr id="571" name="Google Shape;571;p33"/>
            <p:cNvSpPr/>
            <p:nvPr/>
          </p:nvSpPr>
          <p:spPr>
            <a:xfrm>
              <a:off x="930513" y="1418152"/>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572" name="Google Shape;57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34"/>
          <p:cNvPicPr preferRelativeResize="0"/>
          <p:nvPr/>
        </p:nvPicPr>
        <p:blipFill rotWithShape="1">
          <a:blip r:embed="rId3">
            <a:alphaModFix/>
          </a:blip>
          <a:srcRect l="6346" r="5880"/>
          <a:stretch/>
        </p:blipFill>
        <p:spPr>
          <a:xfrm>
            <a:off x="3370375" y="943700"/>
            <a:ext cx="5592950" cy="3823375"/>
          </a:xfrm>
          <a:prstGeom prst="rect">
            <a:avLst/>
          </a:prstGeom>
          <a:noFill/>
          <a:ln>
            <a:noFill/>
          </a:ln>
        </p:spPr>
      </p:pic>
      <p:sp>
        <p:nvSpPr>
          <p:cNvPr id="578" name="Google Shape;578;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 Performance Comparison</a:t>
            </a:r>
            <a:endParaRPr/>
          </a:p>
        </p:txBody>
      </p:sp>
      <p:sp>
        <p:nvSpPr>
          <p:cNvPr id="579" name="Google Shape;579;p34"/>
          <p:cNvSpPr txBox="1"/>
          <p:nvPr/>
        </p:nvSpPr>
        <p:spPr>
          <a:xfrm>
            <a:off x="457200" y="1190625"/>
            <a:ext cx="2713200" cy="450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LightGBM</a:t>
            </a:r>
            <a:endParaRPr sz="1800" b="1">
              <a:solidFill>
                <a:schemeClr val="lt1"/>
              </a:solidFill>
              <a:latin typeface="Fira Sans Extra Condensed"/>
              <a:ea typeface="Fira Sans Extra Condensed"/>
              <a:cs typeface="Fira Sans Extra Condensed"/>
              <a:sym typeface="Fira Sans Extra Condensed"/>
            </a:endParaRPr>
          </a:p>
        </p:txBody>
      </p:sp>
      <p:sp>
        <p:nvSpPr>
          <p:cNvPr id="580" name="Google Shape;580;p34"/>
          <p:cNvSpPr txBox="1"/>
          <p:nvPr/>
        </p:nvSpPr>
        <p:spPr>
          <a:xfrm>
            <a:off x="457200" y="3561750"/>
            <a:ext cx="2713200" cy="1253100"/>
          </a:xfrm>
          <a:prstGeom prst="rect">
            <a:avLst/>
          </a:prstGeom>
          <a:solidFill>
            <a:srgbClr val="846E84">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We selected original features, stat features, all ctr features and one set of embedding features for final model.</a:t>
            </a:r>
            <a:endParaRPr>
              <a:solidFill>
                <a:schemeClr val="dk1"/>
              </a:solidFill>
              <a:latin typeface="Roboto"/>
              <a:ea typeface="Roboto"/>
              <a:cs typeface="Roboto"/>
              <a:sym typeface="Roboto"/>
            </a:endParaRPr>
          </a:p>
        </p:txBody>
      </p:sp>
      <p:grpSp>
        <p:nvGrpSpPr>
          <p:cNvPr id="581" name="Google Shape;581;p34"/>
          <p:cNvGrpSpPr/>
          <p:nvPr/>
        </p:nvGrpSpPr>
        <p:grpSpPr>
          <a:xfrm>
            <a:off x="457126" y="1754975"/>
            <a:ext cx="2713263" cy="450600"/>
            <a:chOff x="457192" y="1771100"/>
            <a:chExt cx="2114780" cy="450600"/>
          </a:xfrm>
        </p:grpSpPr>
        <p:sp>
          <p:nvSpPr>
            <p:cNvPr id="582" name="Google Shape;582;p34"/>
            <p:cNvSpPr txBox="1"/>
            <p:nvPr/>
          </p:nvSpPr>
          <p:spPr>
            <a:xfrm>
              <a:off x="1474572" y="1771100"/>
              <a:ext cx="1097400" cy="45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AUC + 0.02</a:t>
              </a:r>
              <a:endParaRPr sz="1800" b="1">
                <a:solidFill>
                  <a:schemeClr val="lt1"/>
                </a:solidFill>
                <a:latin typeface="Fira Sans Extra Condensed"/>
                <a:ea typeface="Fira Sans Extra Condensed"/>
                <a:cs typeface="Fira Sans Extra Condensed"/>
                <a:sym typeface="Fira Sans Extra Condensed"/>
              </a:endParaRPr>
            </a:p>
          </p:txBody>
        </p:sp>
        <p:sp>
          <p:nvSpPr>
            <p:cNvPr id="583" name="Google Shape;583;p34"/>
            <p:cNvSpPr txBox="1"/>
            <p:nvPr/>
          </p:nvSpPr>
          <p:spPr>
            <a:xfrm>
              <a:off x="457192" y="1771100"/>
              <a:ext cx="1017300" cy="450600"/>
            </a:xfrm>
            <a:prstGeom prst="rect">
              <a:avLst/>
            </a:prstGeom>
            <a:solidFill>
              <a:srgbClr val="E8B5BB">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Stat features</a:t>
              </a:r>
              <a:endParaRPr sz="1200">
                <a:solidFill>
                  <a:schemeClr val="dk1"/>
                </a:solidFill>
                <a:latin typeface="Roboto"/>
                <a:ea typeface="Roboto"/>
                <a:cs typeface="Roboto"/>
                <a:sym typeface="Roboto"/>
              </a:endParaRPr>
            </a:p>
          </p:txBody>
        </p:sp>
      </p:grpSp>
      <p:grpSp>
        <p:nvGrpSpPr>
          <p:cNvPr id="584" name="Google Shape;584;p34"/>
          <p:cNvGrpSpPr/>
          <p:nvPr/>
        </p:nvGrpSpPr>
        <p:grpSpPr>
          <a:xfrm>
            <a:off x="457168" y="2319415"/>
            <a:ext cx="2713190" cy="450610"/>
            <a:chOff x="457200" y="2351575"/>
            <a:chExt cx="2485517" cy="450610"/>
          </a:xfrm>
        </p:grpSpPr>
        <p:sp>
          <p:nvSpPr>
            <p:cNvPr id="585" name="Google Shape;585;p34"/>
            <p:cNvSpPr txBox="1"/>
            <p:nvPr/>
          </p:nvSpPr>
          <p:spPr>
            <a:xfrm>
              <a:off x="1638317" y="2351585"/>
              <a:ext cx="1304400" cy="45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+ 0.5</a:t>
              </a:r>
              <a:endParaRPr sz="1800" b="1">
                <a:solidFill>
                  <a:schemeClr val="lt1"/>
                </a:solidFill>
                <a:latin typeface="Fira Sans Extra Condensed"/>
                <a:ea typeface="Fira Sans Extra Condensed"/>
                <a:cs typeface="Fira Sans Extra Condensed"/>
                <a:sym typeface="Fira Sans Extra Condensed"/>
              </a:endParaRPr>
            </a:p>
          </p:txBody>
        </p:sp>
        <p:sp>
          <p:nvSpPr>
            <p:cNvPr id="586" name="Google Shape;586;p34"/>
            <p:cNvSpPr txBox="1"/>
            <p:nvPr/>
          </p:nvSpPr>
          <p:spPr>
            <a:xfrm>
              <a:off x="457200" y="2351575"/>
              <a:ext cx="1181100" cy="4506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CTR features</a:t>
              </a:r>
              <a:endParaRPr sz="1200">
                <a:solidFill>
                  <a:schemeClr val="dk1"/>
                </a:solidFill>
                <a:latin typeface="Roboto"/>
                <a:ea typeface="Roboto"/>
                <a:cs typeface="Roboto"/>
                <a:sym typeface="Roboto"/>
              </a:endParaRPr>
            </a:p>
          </p:txBody>
        </p:sp>
      </p:grpSp>
      <p:grpSp>
        <p:nvGrpSpPr>
          <p:cNvPr id="587" name="Google Shape;587;p34"/>
          <p:cNvGrpSpPr/>
          <p:nvPr/>
        </p:nvGrpSpPr>
        <p:grpSpPr>
          <a:xfrm>
            <a:off x="457151" y="2883673"/>
            <a:ext cx="2713256" cy="450595"/>
            <a:chOff x="457200" y="2932056"/>
            <a:chExt cx="2522317" cy="564302"/>
          </a:xfrm>
        </p:grpSpPr>
        <p:sp>
          <p:nvSpPr>
            <p:cNvPr id="588" name="Google Shape;588;p34"/>
            <p:cNvSpPr txBox="1"/>
            <p:nvPr/>
          </p:nvSpPr>
          <p:spPr>
            <a:xfrm>
              <a:off x="1638217" y="2932056"/>
              <a:ext cx="1341300" cy="564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AUC increases</a:t>
              </a:r>
              <a:endParaRPr sz="1800" b="1">
                <a:solidFill>
                  <a:schemeClr val="lt1"/>
                </a:solidFill>
                <a:latin typeface="Fira Sans Extra Condensed"/>
                <a:ea typeface="Fira Sans Extra Condensed"/>
                <a:cs typeface="Fira Sans Extra Condensed"/>
                <a:sym typeface="Fira Sans Extra Condensed"/>
              </a:endParaRPr>
            </a:p>
          </p:txBody>
        </p:sp>
        <p:sp>
          <p:nvSpPr>
            <p:cNvPr id="589" name="Google Shape;589;p34"/>
            <p:cNvSpPr txBox="1"/>
            <p:nvPr/>
          </p:nvSpPr>
          <p:spPr>
            <a:xfrm>
              <a:off x="457200" y="2932058"/>
              <a:ext cx="1181100" cy="5643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W2V features</a:t>
              </a:r>
              <a:endParaRPr sz="1200">
                <a:solidFill>
                  <a:schemeClr val="dk1"/>
                </a:solidFill>
                <a:latin typeface="Roboto"/>
                <a:ea typeface="Roboto"/>
                <a:cs typeface="Roboto"/>
                <a:sym typeface="Roboto"/>
              </a:endParaRPr>
            </a:p>
          </p:txBody>
        </p:sp>
      </p:grpSp>
      <p:sp>
        <p:nvSpPr>
          <p:cNvPr id="590" name="Google Shape;59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4"/>
        <p:cNvGrpSpPr/>
        <p:nvPr/>
      </p:nvGrpSpPr>
      <p:grpSpPr>
        <a:xfrm>
          <a:off x="0" y="0"/>
          <a:ext cx="0" cy="0"/>
          <a:chOff x="0" y="0"/>
          <a:chExt cx="0" cy="0"/>
        </a:xfrm>
      </p:grpSpPr>
      <p:sp>
        <p:nvSpPr>
          <p:cNvPr id="595" name="Google Shape;595;p35"/>
          <p:cNvSpPr txBox="1">
            <a:spLocks noGrp="1"/>
          </p:cNvSpPr>
          <p:nvPr>
            <p:ph type="title"/>
          </p:nvPr>
        </p:nvSpPr>
        <p:spPr>
          <a:xfrm>
            <a:off x="4811200" y="415850"/>
            <a:ext cx="294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 Tuning</a:t>
            </a:r>
            <a:endParaRPr/>
          </a:p>
        </p:txBody>
      </p:sp>
      <p:sp>
        <p:nvSpPr>
          <p:cNvPr id="596" name="Google Shape;596;p35"/>
          <p:cNvSpPr txBox="1"/>
          <p:nvPr/>
        </p:nvSpPr>
        <p:spPr>
          <a:xfrm>
            <a:off x="481875" y="3857725"/>
            <a:ext cx="34476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Choose LightGBM as our final model</a:t>
            </a:r>
            <a:endParaRPr sz="1200">
              <a:solidFill>
                <a:schemeClr val="dk1"/>
              </a:solidFill>
              <a:latin typeface="Roboto"/>
              <a:ea typeface="Roboto"/>
              <a:cs typeface="Roboto"/>
              <a:sym typeface="Roboto"/>
            </a:endParaRPr>
          </a:p>
        </p:txBody>
      </p:sp>
      <p:sp>
        <p:nvSpPr>
          <p:cNvPr id="597" name="Google Shape;597;p35"/>
          <p:cNvSpPr txBox="1">
            <a:spLocks noGrp="1"/>
          </p:cNvSpPr>
          <p:nvPr>
            <p:ph type="title"/>
          </p:nvPr>
        </p:nvSpPr>
        <p:spPr>
          <a:xfrm>
            <a:off x="331525" y="503725"/>
            <a:ext cx="3276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Selection</a:t>
            </a:r>
            <a:endParaRPr/>
          </a:p>
        </p:txBody>
      </p:sp>
      <p:sp>
        <p:nvSpPr>
          <p:cNvPr id="598" name="Google Shape;598;p35"/>
          <p:cNvSpPr txBox="1"/>
          <p:nvPr/>
        </p:nvSpPr>
        <p:spPr>
          <a:xfrm>
            <a:off x="5746150" y="3330375"/>
            <a:ext cx="2009700" cy="450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Best Model</a:t>
            </a:r>
            <a:endParaRPr sz="1800" b="1">
              <a:solidFill>
                <a:schemeClr val="lt1"/>
              </a:solidFill>
              <a:latin typeface="Fira Sans Extra Condensed"/>
              <a:ea typeface="Fira Sans Extra Condensed"/>
              <a:cs typeface="Fira Sans Extra Condensed"/>
              <a:sym typeface="Fira Sans Extra Condensed"/>
            </a:endParaRPr>
          </a:p>
        </p:txBody>
      </p:sp>
      <p:graphicFrame>
        <p:nvGraphicFramePr>
          <p:cNvPr id="599" name="Google Shape;599;p35"/>
          <p:cNvGraphicFramePr/>
          <p:nvPr/>
        </p:nvGraphicFramePr>
        <p:xfrm>
          <a:off x="4811200" y="3979288"/>
          <a:ext cx="3000000" cy="3000000"/>
        </p:xfrm>
        <a:graphic>
          <a:graphicData uri="http://schemas.openxmlformats.org/drawingml/2006/table">
            <a:tbl>
              <a:tblPr>
                <a:noFill/>
                <a:tableStyleId>{8EF185F0-7202-42A7-93AA-44739D9522A4}</a:tableStyleId>
              </a:tblPr>
              <a:tblGrid>
                <a:gridCol w="1245375">
                  <a:extLst>
                    <a:ext uri="{9D8B030D-6E8A-4147-A177-3AD203B41FA5}">
                      <a16:colId xmlns:a16="http://schemas.microsoft.com/office/drawing/2014/main" val="20000"/>
                    </a:ext>
                  </a:extLst>
                </a:gridCol>
                <a:gridCol w="1029150">
                  <a:extLst>
                    <a:ext uri="{9D8B030D-6E8A-4147-A177-3AD203B41FA5}">
                      <a16:colId xmlns:a16="http://schemas.microsoft.com/office/drawing/2014/main" val="20001"/>
                    </a:ext>
                  </a:extLst>
                </a:gridCol>
                <a:gridCol w="1029150">
                  <a:extLst>
                    <a:ext uri="{9D8B030D-6E8A-4147-A177-3AD203B41FA5}">
                      <a16:colId xmlns:a16="http://schemas.microsoft.com/office/drawing/2014/main" val="20002"/>
                    </a:ext>
                  </a:extLst>
                </a:gridCol>
                <a:gridCol w="1029150">
                  <a:extLst>
                    <a:ext uri="{9D8B030D-6E8A-4147-A177-3AD203B41FA5}">
                      <a16:colId xmlns:a16="http://schemas.microsoft.com/office/drawing/2014/main" val="20003"/>
                    </a:ext>
                  </a:extLst>
                </a:gridCol>
              </a:tblGrid>
              <a:tr h="380650">
                <a:tc>
                  <a:txBody>
                    <a:bodyPr/>
                    <a:lstStyle/>
                    <a:p>
                      <a:pPr marL="0" lvl="0" indent="0" algn="l" rtl="0">
                        <a:spcBef>
                          <a:spcPts val="0"/>
                        </a:spcBef>
                        <a:spcAft>
                          <a:spcPts val="0"/>
                        </a:spcAft>
                        <a:buNone/>
                      </a:pPr>
                      <a:r>
                        <a:rPr lang="en" sz="1100"/>
                        <a:t>AUC</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0.79</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Recall</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None/>
                      </a:pPr>
                      <a:r>
                        <a:rPr lang="en" sz="1100"/>
                        <a:t>0.66</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0650">
                <a:tc>
                  <a:txBody>
                    <a:bodyPr/>
                    <a:lstStyle/>
                    <a:p>
                      <a:pPr marL="0" lvl="0" indent="0" algn="l" rtl="0">
                        <a:spcBef>
                          <a:spcPts val="0"/>
                        </a:spcBef>
                        <a:spcAft>
                          <a:spcPts val="0"/>
                        </a:spcAft>
                        <a:buNone/>
                      </a:pPr>
                      <a:r>
                        <a:rPr lang="en" sz="1100"/>
                        <a:t>F1</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None/>
                      </a:pPr>
                      <a:r>
                        <a:rPr lang="en" sz="1100"/>
                        <a:t>0.18</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Precision</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0.11</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00" name="Google Shape;600;p35" title="Points scored"/>
          <p:cNvPicPr preferRelativeResize="0"/>
          <p:nvPr/>
        </p:nvPicPr>
        <p:blipFill>
          <a:blip r:embed="rId3">
            <a:alphaModFix/>
          </a:blip>
          <a:stretch>
            <a:fillRect/>
          </a:stretch>
        </p:blipFill>
        <p:spPr>
          <a:xfrm>
            <a:off x="171725" y="1101875"/>
            <a:ext cx="4332801" cy="2679100"/>
          </a:xfrm>
          <a:prstGeom prst="rect">
            <a:avLst/>
          </a:prstGeom>
          <a:noFill/>
          <a:ln>
            <a:noFill/>
          </a:ln>
        </p:spPr>
      </p:pic>
      <p:graphicFrame>
        <p:nvGraphicFramePr>
          <p:cNvPr id="601" name="Google Shape;601;p35"/>
          <p:cNvGraphicFramePr/>
          <p:nvPr/>
        </p:nvGraphicFramePr>
        <p:xfrm>
          <a:off x="4811213" y="1290655"/>
          <a:ext cx="3000000" cy="3000000"/>
        </p:xfrm>
        <a:graphic>
          <a:graphicData uri="http://schemas.openxmlformats.org/drawingml/2006/table">
            <a:tbl>
              <a:tblPr>
                <a:noFill/>
                <a:tableStyleId>{8EF185F0-7202-42A7-93AA-44739D9522A4}</a:tableStyleId>
              </a:tblPr>
              <a:tblGrid>
                <a:gridCol w="1329125">
                  <a:extLst>
                    <a:ext uri="{9D8B030D-6E8A-4147-A177-3AD203B41FA5}">
                      <a16:colId xmlns:a16="http://schemas.microsoft.com/office/drawing/2014/main" val="20000"/>
                    </a:ext>
                  </a:extLst>
                </a:gridCol>
                <a:gridCol w="831025">
                  <a:extLst>
                    <a:ext uri="{9D8B030D-6E8A-4147-A177-3AD203B41FA5}">
                      <a16:colId xmlns:a16="http://schemas.microsoft.com/office/drawing/2014/main" val="20001"/>
                    </a:ext>
                  </a:extLst>
                </a:gridCol>
                <a:gridCol w="1350825">
                  <a:extLst>
                    <a:ext uri="{9D8B030D-6E8A-4147-A177-3AD203B41FA5}">
                      <a16:colId xmlns:a16="http://schemas.microsoft.com/office/drawing/2014/main" val="20002"/>
                    </a:ext>
                  </a:extLst>
                </a:gridCol>
                <a:gridCol w="821825">
                  <a:extLst>
                    <a:ext uri="{9D8B030D-6E8A-4147-A177-3AD203B41FA5}">
                      <a16:colId xmlns:a16="http://schemas.microsoft.com/office/drawing/2014/main" val="20003"/>
                    </a:ext>
                  </a:extLst>
                </a:gridCol>
              </a:tblGrid>
              <a:tr h="320975">
                <a:tc>
                  <a:txBody>
                    <a:bodyPr/>
                    <a:lstStyle/>
                    <a:p>
                      <a:pPr marL="0" lvl="0" indent="0" algn="l" rtl="0">
                        <a:spcBef>
                          <a:spcPts val="0"/>
                        </a:spcBef>
                        <a:spcAft>
                          <a:spcPts val="0"/>
                        </a:spcAft>
                        <a:buNone/>
                      </a:pPr>
                      <a:r>
                        <a:rPr lang="en" sz="1100">
                          <a:solidFill>
                            <a:schemeClr val="dk1"/>
                          </a:solidFill>
                        </a:rPr>
                        <a:t>boosting_type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goss</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is_unbalanced</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True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20975">
                <a:tc>
                  <a:txBody>
                    <a:bodyPr/>
                    <a:lstStyle/>
                    <a:p>
                      <a:pPr marL="0" lvl="0" indent="0" algn="l" rtl="0">
                        <a:spcBef>
                          <a:spcPts val="0"/>
                        </a:spcBef>
                        <a:spcAft>
                          <a:spcPts val="0"/>
                        </a:spcAft>
                        <a:buNone/>
                      </a:pPr>
                      <a:r>
                        <a:rPr lang="en" sz="1100"/>
                        <a:t>lambda_l1</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1.79</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learning_rate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0.05</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25075">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max_depth</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None/>
                      </a:pPr>
                      <a:r>
                        <a:rPr lang="en" sz="1100"/>
                        <a:t>11</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lambda_l2</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None/>
                      </a:pPr>
                      <a:r>
                        <a:rPr lang="en" sz="1100"/>
                        <a:t>4.75</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33750">
                <a:tc>
                  <a:txBody>
                    <a:bodyPr/>
                    <a:lstStyle/>
                    <a:p>
                      <a:pPr marL="0" lvl="0" indent="0" algn="l" rtl="0">
                        <a:spcBef>
                          <a:spcPts val="0"/>
                        </a:spcBef>
                        <a:spcAft>
                          <a:spcPts val="0"/>
                        </a:spcAft>
                        <a:buNone/>
                      </a:pPr>
                      <a:r>
                        <a:rPr lang="en" sz="1100"/>
                        <a:t>num_leaves</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179</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bagging_fraction</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1.0</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64850">
                <a:tc>
                  <a:txBody>
                    <a:bodyPr/>
                    <a:lstStyle/>
                    <a:p>
                      <a:pPr marL="0" lvl="0" indent="0" algn="l" rtl="0">
                        <a:spcBef>
                          <a:spcPts val="0"/>
                        </a:spcBef>
                        <a:spcAft>
                          <a:spcPts val="0"/>
                        </a:spcAft>
                        <a:buNone/>
                      </a:pPr>
                      <a:r>
                        <a:rPr lang="en" sz="1100"/>
                        <a:t>colsample_bytree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tc>
                  <a:txBody>
                    <a:bodyPr/>
                    <a:lstStyle/>
                    <a:p>
                      <a:pPr marL="0" lvl="0" indent="0" algn="l" rtl="0">
                        <a:spcBef>
                          <a:spcPts val="0"/>
                        </a:spcBef>
                        <a:spcAft>
                          <a:spcPts val="0"/>
                        </a:spcAft>
                        <a:buNone/>
                      </a:pPr>
                      <a:r>
                        <a:rPr lang="en" sz="1100"/>
                        <a:t>0.5</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t>min_child_sample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tc>
                  <a:txBody>
                    <a:bodyPr/>
                    <a:lstStyle/>
                    <a:p>
                      <a:pPr marL="0" lvl="0" indent="0" algn="l" rtl="0">
                        <a:spcBef>
                          <a:spcPts val="0"/>
                        </a:spcBef>
                        <a:spcAft>
                          <a:spcPts val="0"/>
                        </a:spcAft>
                        <a:buNone/>
                      </a:pPr>
                      <a:r>
                        <a:rPr lang="en" sz="1100"/>
                        <a:t>15</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2" name="Google Shape;602;p35"/>
          <p:cNvSpPr txBox="1"/>
          <p:nvPr/>
        </p:nvSpPr>
        <p:spPr>
          <a:xfrm>
            <a:off x="4811225" y="846488"/>
            <a:ext cx="2824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Roboto"/>
                <a:ea typeface="Roboto"/>
                <a:cs typeface="Roboto"/>
                <a:sym typeface="Roboto"/>
              </a:rPr>
              <a:t>Strategy</a:t>
            </a:r>
            <a:r>
              <a:rPr lang="en" sz="1300">
                <a:latin typeface="Roboto"/>
                <a:ea typeface="Roboto"/>
                <a:cs typeface="Roboto"/>
                <a:sym typeface="Roboto"/>
              </a:rPr>
              <a:t>: Bayesian Optimization</a:t>
            </a:r>
            <a:endParaRPr sz="1300">
              <a:latin typeface="Roboto"/>
              <a:ea typeface="Roboto"/>
              <a:cs typeface="Roboto"/>
              <a:sym typeface="Roboto"/>
            </a:endParaRPr>
          </a:p>
        </p:txBody>
      </p:sp>
      <p:sp>
        <p:nvSpPr>
          <p:cNvPr id="603" name="Google Shape;60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p36"/>
          <p:cNvGrpSpPr/>
          <p:nvPr/>
        </p:nvGrpSpPr>
        <p:grpSpPr>
          <a:xfrm>
            <a:off x="4400230" y="2444929"/>
            <a:ext cx="341841" cy="328486"/>
            <a:chOff x="-62890750" y="3747425"/>
            <a:chExt cx="330825" cy="317900"/>
          </a:xfrm>
        </p:grpSpPr>
        <p:sp>
          <p:nvSpPr>
            <p:cNvPr id="609" name="Google Shape;609;p3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6"/>
          <p:cNvGrpSpPr/>
          <p:nvPr/>
        </p:nvGrpSpPr>
        <p:grpSpPr>
          <a:xfrm>
            <a:off x="5802288" y="4398843"/>
            <a:ext cx="328796" cy="326600"/>
            <a:chOff x="-59470075" y="3308975"/>
            <a:chExt cx="318200" cy="316075"/>
          </a:xfrm>
        </p:grpSpPr>
        <p:sp>
          <p:nvSpPr>
            <p:cNvPr id="624" name="Google Shape;624;p3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6"/>
          <p:cNvGrpSpPr/>
          <p:nvPr/>
        </p:nvGrpSpPr>
        <p:grpSpPr>
          <a:xfrm>
            <a:off x="4413099" y="3043374"/>
            <a:ext cx="317630" cy="311798"/>
            <a:chOff x="5716825" y="3235950"/>
            <a:chExt cx="300900" cy="295375"/>
          </a:xfrm>
        </p:grpSpPr>
        <p:sp>
          <p:nvSpPr>
            <p:cNvPr id="634" name="Google Shape;634;p3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36"/>
          <p:cNvSpPr txBox="1">
            <a:spLocks noGrp="1"/>
          </p:cNvSpPr>
          <p:nvPr>
            <p:ph type="title"/>
          </p:nvPr>
        </p:nvSpPr>
        <p:spPr>
          <a:xfrm>
            <a:off x="4887200" y="369300"/>
            <a:ext cx="4364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Detailed Feature Importance</a:t>
            </a:r>
            <a:endParaRPr/>
          </a:p>
        </p:txBody>
      </p:sp>
      <p:grpSp>
        <p:nvGrpSpPr>
          <p:cNvPr id="639" name="Google Shape;639;p36"/>
          <p:cNvGrpSpPr/>
          <p:nvPr/>
        </p:nvGrpSpPr>
        <p:grpSpPr>
          <a:xfrm>
            <a:off x="5802288" y="1058590"/>
            <a:ext cx="3297018" cy="743126"/>
            <a:chOff x="5358116" y="-290943"/>
            <a:chExt cx="2444771" cy="1129200"/>
          </a:xfrm>
        </p:grpSpPr>
        <p:sp>
          <p:nvSpPr>
            <p:cNvPr id="640" name="Google Shape;640;p36"/>
            <p:cNvSpPr txBox="1"/>
            <p:nvPr/>
          </p:nvSpPr>
          <p:spPr>
            <a:xfrm>
              <a:off x="5358116" y="-290943"/>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8 customer related features</a:t>
              </a:r>
              <a:endParaRPr sz="1600" b="1">
                <a:solidFill>
                  <a:schemeClr val="dk1"/>
                </a:solidFill>
                <a:latin typeface="Fira Sans Extra Condensed"/>
                <a:ea typeface="Fira Sans Extra Condensed"/>
                <a:cs typeface="Fira Sans Extra Condensed"/>
                <a:sym typeface="Fira Sans Extra Condensed"/>
              </a:endParaRPr>
            </a:p>
          </p:txBody>
        </p:sp>
        <p:sp>
          <p:nvSpPr>
            <p:cNvPr id="641" name="Google Shape;641;p36"/>
            <p:cNvSpPr txBox="1"/>
            <p:nvPr/>
          </p:nvSpPr>
          <p:spPr>
            <a:xfrm>
              <a:off x="5391187" y="-86343"/>
              <a:ext cx="24117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Focus on personalized ads, especially users’ age, career, residence, etc;</a:t>
              </a:r>
              <a:endParaRPr sz="1200">
                <a:solidFill>
                  <a:schemeClr val="dk1"/>
                </a:solidFill>
                <a:latin typeface="Roboto"/>
                <a:ea typeface="Roboto"/>
                <a:cs typeface="Roboto"/>
                <a:sym typeface="Roboto"/>
              </a:endParaRPr>
            </a:p>
          </p:txBody>
        </p:sp>
      </p:grpSp>
      <p:grpSp>
        <p:nvGrpSpPr>
          <p:cNvPr id="642" name="Google Shape;642;p36"/>
          <p:cNvGrpSpPr/>
          <p:nvPr/>
        </p:nvGrpSpPr>
        <p:grpSpPr>
          <a:xfrm>
            <a:off x="5802288" y="3982955"/>
            <a:ext cx="2779465" cy="672577"/>
            <a:chOff x="5298628" y="3060550"/>
            <a:chExt cx="2061000" cy="672577"/>
          </a:xfrm>
        </p:grpSpPr>
        <p:sp>
          <p:nvSpPr>
            <p:cNvPr id="643" name="Google Shape;643;p36"/>
            <p:cNvSpPr txBox="1"/>
            <p:nvPr/>
          </p:nvSpPr>
          <p:spPr>
            <a:xfrm>
              <a:off x="5298628" y="30605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4 device related features</a:t>
              </a:r>
              <a:endParaRPr sz="1600" b="1">
                <a:solidFill>
                  <a:schemeClr val="dk1"/>
                </a:solidFill>
                <a:latin typeface="Fira Sans Extra Condensed"/>
                <a:ea typeface="Fira Sans Extra Condensed"/>
                <a:cs typeface="Fira Sans Extra Condensed"/>
                <a:sym typeface="Fira Sans Extra Condensed"/>
              </a:endParaRPr>
            </a:p>
          </p:txBody>
        </p:sp>
        <p:sp>
          <p:nvSpPr>
            <p:cNvPr id="644" name="Google Shape;644;p36"/>
            <p:cNvSpPr txBox="1"/>
            <p:nvPr/>
          </p:nvSpPr>
          <p:spPr>
            <a:xfrm>
              <a:off x="5298628" y="3334427"/>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Device type, price, size and net type impact CTR</a:t>
              </a:r>
              <a:endParaRPr sz="1200">
                <a:solidFill>
                  <a:schemeClr val="dk1"/>
                </a:solidFill>
                <a:latin typeface="Roboto"/>
                <a:ea typeface="Roboto"/>
                <a:cs typeface="Roboto"/>
                <a:sym typeface="Roboto"/>
              </a:endParaRPr>
            </a:p>
          </p:txBody>
        </p:sp>
      </p:grpSp>
      <p:grpSp>
        <p:nvGrpSpPr>
          <p:cNvPr id="645" name="Google Shape;645;p36"/>
          <p:cNvGrpSpPr/>
          <p:nvPr/>
        </p:nvGrpSpPr>
        <p:grpSpPr>
          <a:xfrm>
            <a:off x="5802288" y="2010377"/>
            <a:ext cx="3160517" cy="749835"/>
            <a:chOff x="5374207" y="1196150"/>
            <a:chExt cx="2308800" cy="749835"/>
          </a:xfrm>
        </p:grpSpPr>
        <p:sp>
          <p:nvSpPr>
            <p:cNvPr id="646" name="Google Shape;646;p36"/>
            <p:cNvSpPr txBox="1"/>
            <p:nvPr/>
          </p:nvSpPr>
          <p:spPr>
            <a:xfrm>
              <a:off x="5374207" y="11961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Embedding features</a:t>
              </a:r>
              <a:endParaRPr sz="1600" b="1">
                <a:solidFill>
                  <a:schemeClr val="dk1"/>
                </a:solidFill>
                <a:latin typeface="Fira Sans Extra Condensed"/>
                <a:ea typeface="Fira Sans Extra Condensed"/>
                <a:cs typeface="Fira Sans Extra Condensed"/>
                <a:sym typeface="Fira Sans Extra Condensed"/>
              </a:endParaRPr>
            </a:p>
          </p:txBody>
        </p:sp>
        <p:sp>
          <p:nvSpPr>
            <p:cNvPr id="647" name="Google Shape;647;p36"/>
            <p:cNvSpPr txBox="1"/>
            <p:nvPr/>
          </p:nvSpPr>
          <p:spPr>
            <a:xfrm>
              <a:off x="5374207" y="1431185"/>
              <a:ext cx="2308800" cy="5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ad embedding to represent users are effective features for prediction</a:t>
              </a:r>
              <a:endParaRPr sz="1200">
                <a:solidFill>
                  <a:schemeClr val="dk1"/>
                </a:solidFill>
                <a:latin typeface="Roboto"/>
                <a:ea typeface="Roboto"/>
                <a:cs typeface="Roboto"/>
                <a:sym typeface="Roboto"/>
              </a:endParaRPr>
            </a:p>
          </p:txBody>
        </p:sp>
      </p:grpSp>
      <p:sp>
        <p:nvSpPr>
          <p:cNvPr id="648" name="Google Shape;648;p36"/>
          <p:cNvSpPr/>
          <p:nvPr/>
        </p:nvSpPr>
        <p:spPr>
          <a:xfrm>
            <a:off x="5149850" y="1002354"/>
            <a:ext cx="585600" cy="58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49" name="Google Shape;649;p36"/>
          <p:cNvSpPr/>
          <p:nvPr/>
        </p:nvSpPr>
        <p:spPr>
          <a:xfrm>
            <a:off x="5162363" y="2010380"/>
            <a:ext cx="585600" cy="58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50" name="Google Shape;650;p36"/>
          <p:cNvSpPr/>
          <p:nvPr/>
        </p:nvSpPr>
        <p:spPr>
          <a:xfrm>
            <a:off x="5162375" y="4026431"/>
            <a:ext cx="585600" cy="58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pic>
        <p:nvPicPr>
          <p:cNvPr id="651" name="Google Shape;651;p36"/>
          <p:cNvPicPr preferRelativeResize="0"/>
          <p:nvPr/>
        </p:nvPicPr>
        <p:blipFill>
          <a:blip r:embed="rId3">
            <a:alphaModFix/>
          </a:blip>
          <a:stretch>
            <a:fillRect/>
          </a:stretch>
        </p:blipFill>
        <p:spPr>
          <a:xfrm>
            <a:off x="111225" y="434600"/>
            <a:ext cx="4554225" cy="4554225"/>
          </a:xfrm>
          <a:prstGeom prst="rect">
            <a:avLst/>
          </a:prstGeom>
          <a:noFill/>
          <a:ln>
            <a:noFill/>
          </a:ln>
        </p:spPr>
      </p:pic>
      <p:grpSp>
        <p:nvGrpSpPr>
          <p:cNvPr id="652" name="Google Shape;652;p36"/>
          <p:cNvGrpSpPr/>
          <p:nvPr/>
        </p:nvGrpSpPr>
        <p:grpSpPr>
          <a:xfrm>
            <a:off x="5791825" y="3043384"/>
            <a:ext cx="3181442" cy="707635"/>
            <a:chOff x="5398606" y="1097588"/>
            <a:chExt cx="2324086" cy="707635"/>
          </a:xfrm>
        </p:grpSpPr>
        <p:sp>
          <p:nvSpPr>
            <p:cNvPr id="653" name="Google Shape;653;p36"/>
            <p:cNvSpPr txBox="1"/>
            <p:nvPr/>
          </p:nvSpPr>
          <p:spPr>
            <a:xfrm>
              <a:off x="5398606" y="1097588"/>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Slot_id feature</a:t>
              </a:r>
              <a:endParaRPr sz="1600" b="1">
                <a:solidFill>
                  <a:schemeClr val="dk1"/>
                </a:solidFill>
                <a:latin typeface="Fira Sans Extra Condensed"/>
                <a:ea typeface="Fira Sans Extra Condensed"/>
                <a:cs typeface="Fira Sans Extra Condensed"/>
                <a:sym typeface="Fira Sans Extra Condensed"/>
              </a:endParaRPr>
            </a:p>
          </p:txBody>
        </p:sp>
        <p:sp>
          <p:nvSpPr>
            <p:cNvPr id="654" name="Google Shape;654;p36"/>
            <p:cNvSpPr txBox="1"/>
            <p:nvPr/>
          </p:nvSpPr>
          <p:spPr>
            <a:xfrm>
              <a:off x="5413892" y="1290423"/>
              <a:ext cx="2308800" cy="5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Ad position impacts CTR greatly</a:t>
              </a:r>
              <a:endParaRPr sz="1200">
                <a:solidFill>
                  <a:schemeClr val="dk1"/>
                </a:solidFill>
                <a:latin typeface="Roboto"/>
                <a:ea typeface="Roboto"/>
                <a:cs typeface="Roboto"/>
                <a:sym typeface="Roboto"/>
              </a:endParaRPr>
            </a:p>
          </p:txBody>
        </p:sp>
      </p:grpSp>
      <p:sp>
        <p:nvSpPr>
          <p:cNvPr id="655" name="Google Shape;655;p36"/>
          <p:cNvSpPr/>
          <p:nvPr/>
        </p:nvSpPr>
        <p:spPr>
          <a:xfrm>
            <a:off x="5162363" y="3018405"/>
            <a:ext cx="585600" cy="58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56" name="Google Shape;65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7"/>
          <p:cNvSpPr/>
          <p:nvPr/>
        </p:nvSpPr>
        <p:spPr>
          <a:xfrm>
            <a:off x="2660250" y="772052"/>
            <a:ext cx="3823500" cy="359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chemeClr val="lt1"/>
                </a:solidFill>
                <a:latin typeface="Fira Sans Extra Condensed"/>
                <a:ea typeface="Fira Sans Extra Condensed"/>
                <a:cs typeface="Fira Sans Extra Condensed"/>
                <a:sym typeface="Fira Sans Extra Condensed"/>
              </a:rPr>
              <a:t>05</a:t>
            </a:r>
            <a:endParaRPr sz="4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Conclusion</a:t>
            </a:r>
            <a:endParaRPr sz="3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Future work</a:t>
            </a:r>
            <a:endParaRPr sz="3000" b="1">
              <a:solidFill>
                <a:schemeClr val="lt1"/>
              </a:solidFill>
              <a:latin typeface="Fira Sans Extra Condensed"/>
              <a:ea typeface="Fira Sans Extra Condensed"/>
              <a:cs typeface="Fira Sans Extra Condensed"/>
              <a:sym typeface="Fira Sans Extra Condensed"/>
            </a:endParaRPr>
          </a:p>
        </p:txBody>
      </p:sp>
      <p:sp>
        <p:nvSpPr>
          <p:cNvPr id="662" name="Google Shape;662;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8"/>
          <p:cNvSpPr txBox="1">
            <a:spLocks noGrp="1"/>
          </p:cNvSpPr>
          <p:nvPr>
            <p:ph type="title"/>
          </p:nvPr>
        </p:nvSpPr>
        <p:spPr>
          <a:xfrm>
            <a:off x="318000" y="426263"/>
            <a:ext cx="3934500" cy="439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a:t>Findings &amp; Recommendations</a:t>
            </a:r>
            <a:endParaRPr sz="2000"/>
          </a:p>
        </p:txBody>
      </p:sp>
      <p:sp>
        <p:nvSpPr>
          <p:cNvPr id="668" name="Google Shape;668;p38"/>
          <p:cNvSpPr txBox="1"/>
          <p:nvPr/>
        </p:nvSpPr>
        <p:spPr>
          <a:xfrm>
            <a:off x="318000" y="866064"/>
            <a:ext cx="3934500" cy="1368600"/>
          </a:xfrm>
          <a:prstGeom prst="rect">
            <a:avLst/>
          </a:prstGeom>
          <a:solidFill>
            <a:srgbClr val="C79DA9">
              <a:alpha val="12549"/>
            </a:srgbClr>
          </a:solidFill>
          <a:ln>
            <a:noFill/>
          </a:ln>
        </p:spPr>
        <p:txBody>
          <a:bodyPr spcFirstLastPara="1" wrap="square" lIns="91425" tIns="91425" rIns="91425" bIns="91425" anchor="t" anchorCtr="0">
            <a:noAutofit/>
          </a:bodyPr>
          <a:lstStyle/>
          <a:p>
            <a:pPr marL="228600" lvl="0" indent="-187325" algn="l" rtl="0">
              <a:lnSpc>
                <a:spcPct val="115000"/>
              </a:lnSpc>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slot_id related feature</a:t>
            </a:r>
            <a:endParaRPr sz="1150" b="1">
              <a:solidFill>
                <a:schemeClr val="dk1"/>
              </a:solidFill>
              <a:latin typeface="Roboto"/>
              <a:ea typeface="Roboto"/>
              <a:cs typeface="Roboto"/>
              <a:sym typeface="Roboto"/>
            </a:endParaRPr>
          </a:p>
          <a:p>
            <a:pPr marL="571500" lvl="1" indent="-244475" algn="l" rtl="0">
              <a:lnSpc>
                <a:spcPct val="115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Deeper analysis on ads position on Apps </a:t>
            </a:r>
            <a:endParaRPr sz="1150">
              <a:solidFill>
                <a:schemeClr val="dk1"/>
              </a:solidFill>
              <a:latin typeface="Roboto"/>
              <a:ea typeface="Roboto"/>
              <a:cs typeface="Roboto"/>
              <a:sym typeface="Roboto"/>
            </a:endParaRPr>
          </a:p>
          <a:p>
            <a:pPr marL="228600" lvl="0" indent="-187325" algn="l" rtl="0">
              <a:lnSpc>
                <a:spcPct val="115000"/>
              </a:lnSpc>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device-related features</a:t>
            </a:r>
            <a:r>
              <a:rPr lang="en" sz="1150">
                <a:solidFill>
                  <a:schemeClr val="dk1"/>
                </a:solidFill>
                <a:latin typeface="Roboto"/>
                <a:ea typeface="Roboto"/>
                <a:cs typeface="Roboto"/>
                <a:sym typeface="Roboto"/>
              </a:rPr>
              <a:t> </a:t>
            </a:r>
            <a:endParaRPr sz="1150">
              <a:solidFill>
                <a:schemeClr val="dk1"/>
              </a:solidFill>
              <a:latin typeface="Roboto"/>
              <a:ea typeface="Roboto"/>
              <a:cs typeface="Roboto"/>
              <a:sym typeface="Roboto"/>
            </a:endParaRPr>
          </a:p>
          <a:p>
            <a:pPr marL="571500" lvl="1" indent="-244475" algn="l" rtl="0">
              <a:lnSpc>
                <a:spcPct val="115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Have customized ads for different types of mobile devices</a:t>
            </a:r>
            <a:endParaRPr sz="1150">
              <a:solidFill>
                <a:schemeClr val="dk1"/>
              </a:solidFill>
              <a:latin typeface="Roboto"/>
              <a:ea typeface="Roboto"/>
              <a:cs typeface="Roboto"/>
              <a:sym typeface="Roboto"/>
            </a:endParaRPr>
          </a:p>
        </p:txBody>
      </p:sp>
      <p:sp>
        <p:nvSpPr>
          <p:cNvPr id="669" name="Google Shape;669;p38"/>
          <p:cNvSpPr txBox="1">
            <a:spLocks noGrp="1"/>
          </p:cNvSpPr>
          <p:nvPr>
            <p:ph type="title"/>
          </p:nvPr>
        </p:nvSpPr>
        <p:spPr>
          <a:xfrm>
            <a:off x="318000" y="2406564"/>
            <a:ext cx="3934500" cy="439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a:t>Challenges</a:t>
            </a:r>
            <a:endParaRPr sz="2000"/>
          </a:p>
        </p:txBody>
      </p:sp>
      <p:sp>
        <p:nvSpPr>
          <p:cNvPr id="670" name="Google Shape;670;p38"/>
          <p:cNvSpPr txBox="1"/>
          <p:nvPr/>
        </p:nvSpPr>
        <p:spPr>
          <a:xfrm>
            <a:off x="318000" y="2846437"/>
            <a:ext cx="3934500" cy="1870800"/>
          </a:xfrm>
          <a:prstGeom prst="rect">
            <a:avLst/>
          </a:prstGeom>
          <a:solidFill>
            <a:srgbClr val="C79DA9">
              <a:alpha val="12549"/>
            </a:srgbClr>
          </a:solidFill>
          <a:ln>
            <a:noFill/>
          </a:ln>
        </p:spPr>
        <p:txBody>
          <a:bodyPr spcFirstLastPara="1" wrap="square" lIns="91425" tIns="91425" rIns="91425" bIns="91425" anchor="t" anchorCtr="0">
            <a:noAutofit/>
          </a:bodyPr>
          <a:lstStyle/>
          <a:p>
            <a:pPr marL="228600" lvl="0" indent="-187325" algn="l" rtl="0">
              <a:lnSpc>
                <a:spcPct val="115000"/>
              </a:lnSpc>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Enormous data size</a:t>
            </a:r>
            <a:r>
              <a:rPr lang="en" sz="1150">
                <a:solidFill>
                  <a:schemeClr val="dk1"/>
                </a:solidFill>
                <a:latin typeface="Roboto"/>
                <a:ea typeface="Roboto"/>
                <a:cs typeface="Roboto"/>
                <a:sym typeface="Roboto"/>
              </a:rPr>
              <a:t> - needs high computational power </a:t>
            </a:r>
            <a:endParaRPr sz="1150">
              <a:solidFill>
                <a:schemeClr val="dk1"/>
              </a:solidFill>
              <a:latin typeface="Roboto"/>
              <a:ea typeface="Roboto"/>
              <a:cs typeface="Roboto"/>
              <a:sym typeface="Roboto"/>
            </a:endParaRPr>
          </a:p>
          <a:p>
            <a:pPr marL="228600" lvl="0" indent="-187325" algn="l" rtl="0">
              <a:lnSpc>
                <a:spcPct val="115000"/>
              </a:lnSpc>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Masked data</a:t>
            </a:r>
            <a:r>
              <a:rPr lang="en" sz="1150">
                <a:solidFill>
                  <a:schemeClr val="dk1"/>
                </a:solidFill>
                <a:latin typeface="Roboto"/>
                <a:ea typeface="Roboto"/>
                <a:cs typeface="Roboto"/>
                <a:sym typeface="Roboto"/>
              </a:rPr>
              <a:t> - can only conclude on feature importance, but unable to generate literal recommendations</a:t>
            </a:r>
            <a:endParaRPr sz="1150">
              <a:solidFill>
                <a:schemeClr val="dk1"/>
              </a:solidFill>
              <a:latin typeface="Roboto"/>
              <a:ea typeface="Roboto"/>
              <a:cs typeface="Roboto"/>
              <a:sym typeface="Roboto"/>
            </a:endParaRPr>
          </a:p>
          <a:p>
            <a:pPr marL="228600" lvl="0" indent="-187325" algn="l" rtl="0">
              <a:lnSpc>
                <a:spcPct val="115000"/>
              </a:lnSpc>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Imbalance issue</a:t>
            </a:r>
            <a:r>
              <a:rPr lang="en" sz="1150">
                <a:solidFill>
                  <a:schemeClr val="dk1"/>
                </a:solidFill>
                <a:latin typeface="Roboto"/>
                <a:ea typeface="Roboto"/>
                <a:cs typeface="Roboto"/>
                <a:sym typeface="Roboto"/>
              </a:rPr>
              <a:t> - 96.2% vs. 3.8%; did perform SMOTE and undersampled the data, but was still unbalanced </a:t>
            </a:r>
            <a:endParaRPr sz="1150">
              <a:solidFill>
                <a:schemeClr val="dk1"/>
              </a:solidFill>
              <a:latin typeface="Roboto"/>
              <a:ea typeface="Roboto"/>
              <a:cs typeface="Roboto"/>
              <a:sym typeface="Roboto"/>
            </a:endParaRPr>
          </a:p>
        </p:txBody>
      </p:sp>
      <p:sp>
        <p:nvSpPr>
          <p:cNvPr id="671" name="Google Shape;671;p38"/>
          <p:cNvSpPr/>
          <p:nvPr/>
        </p:nvSpPr>
        <p:spPr>
          <a:xfrm>
            <a:off x="3842400" y="348575"/>
            <a:ext cx="595500" cy="595200"/>
          </a:xfrm>
          <a:prstGeom prst="ellipse">
            <a:avLst/>
          </a:prstGeom>
          <a:solidFill>
            <a:srgbClr val="FE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672" name="Google Shape;672;p38"/>
          <p:cNvGrpSpPr/>
          <p:nvPr/>
        </p:nvGrpSpPr>
        <p:grpSpPr>
          <a:xfrm>
            <a:off x="4021938" y="546198"/>
            <a:ext cx="236288" cy="231801"/>
            <a:chOff x="-1183550" y="3586525"/>
            <a:chExt cx="296175" cy="290550"/>
          </a:xfrm>
        </p:grpSpPr>
        <p:sp>
          <p:nvSpPr>
            <p:cNvPr id="673" name="Google Shape;673;p3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2" name="Google Shape;682;p38"/>
          <p:cNvPicPr preferRelativeResize="0"/>
          <p:nvPr/>
        </p:nvPicPr>
        <p:blipFill>
          <a:blip r:embed="rId3">
            <a:alphaModFix/>
          </a:blip>
          <a:stretch>
            <a:fillRect/>
          </a:stretch>
        </p:blipFill>
        <p:spPr>
          <a:xfrm>
            <a:off x="4572000" y="348575"/>
            <a:ext cx="3359350" cy="3359350"/>
          </a:xfrm>
          <a:prstGeom prst="rect">
            <a:avLst/>
          </a:prstGeom>
          <a:noFill/>
          <a:ln>
            <a:noFill/>
          </a:ln>
        </p:spPr>
      </p:pic>
      <p:pic>
        <p:nvPicPr>
          <p:cNvPr id="683" name="Google Shape;683;p38"/>
          <p:cNvPicPr preferRelativeResize="0"/>
          <p:nvPr/>
        </p:nvPicPr>
        <p:blipFill rotWithShape="1">
          <a:blip r:embed="rId4">
            <a:alphaModFix/>
          </a:blip>
          <a:srcRect l="9438" t="3827" r="10708"/>
          <a:stretch/>
        </p:blipFill>
        <p:spPr>
          <a:xfrm>
            <a:off x="7828275" y="3531425"/>
            <a:ext cx="1016000" cy="1234225"/>
          </a:xfrm>
          <a:prstGeom prst="rect">
            <a:avLst/>
          </a:prstGeom>
          <a:noFill/>
          <a:ln w="19050" cap="flat" cmpd="sng">
            <a:solidFill>
              <a:srgbClr val="FCBD24"/>
            </a:solidFill>
            <a:prstDash val="solid"/>
            <a:round/>
            <a:headEnd type="none" w="sm" len="sm"/>
            <a:tailEnd type="none" w="sm" len="sm"/>
          </a:ln>
        </p:spPr>
      </p:pic>
      <p:sp>
        <p:nvSpPr>
          <p:cNvPr id="684" name="Google Shape;684;p38"/>
          <p:cNvSpPr/>
          <p:nvPr/>
        </p:nvSpPr>
        <p:spPr>
          <a:xfrm>
            <a:off x="4866975" y="786575"/>
            <a:ext cx="680100" cy="157200"/>
          </a:xfrm>
          <a:prstGeom prst="rect">
            <a:avLst/>
          </a:prstGeom>
          <a:noFill/>
          <a:ln w="19050" cap="flat" cmpd="sng">
            <a:solidFill>
              <a:srgbClr val="EC3A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4724400" y="1152000"/>
            <a:ext cx="822600" cy="157200"/>
          </a:xfrm>
          <a:prstGeom prst="rect">
            <a:avLst/>
          </a:prstGeom>
          <a:noFill/>
          <a:ln w="19050" cap="flat" cmpd="sng">
            <a:solidFill>
              <a:srgbClr val="EC3A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86" name="Google Shape;686;p38"/>
          <p:cNvGraphicFramePr/>
          <p:nvPr/>
        </p:nvGraphicFramePr>
        <p:xfrm>
          <a:off x="4456175" y="3935100"/>
          <a:ext cx="3000000" cy="3000000"/>
        </p:xfrm>
        <a:graphic>
          <a:graphicData uri="http://schemas.openxmlformats.org/drawingml/2006/table">
            <a:tbl>
              <a:tblPr>
                <a:noFill/>
                <a:tableStyleId>{8EF185F0-7202-42A7-93AA-44739D9522A4}</a:tableStyleId>
              </a:tblPr>
              <a:tblGrid>
                <a:gridCol w="655675">
                  <a:extLst>
                    <a:ext uri="{9D8B030D-6E8A-4147-A177-3AD203B41FA5}">
                      <a16:colId xmlns:a16="http://schemas.microsoft.com/office/drawing/2014/main" val="20000"/>
                    </a:ext>
                  </a:extLst>
                </a:gridCol>
                <a:gridCol w="846025">
                  <a:extLst>
                    <a:ext uri="{9D8B030D-6E8A-4147-A177-3AD203B41FA5}">
                      <a16:colId xmlns:a16="http://schemas.microsoft.com/office/drawing/2014/main" val="20001"/>
                    </a:ext>
                  </a:extLst>
                </a:gridCol>
              </a:tblGrid>
              <a:tr h="541950">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Size</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CBD24"/>
                      </a:solidFill>
                      <a:prstDash val="solid"/>
                      <a:round/>
                      <a:headEnd type="none" w="sm" len="sm"/>
                      <a:tailEnd type="none" w="sm" len="sm"/>
                    </a:lnL>
                    <a:lnR w="19050" cap="flat" cmpd="sng">
                      <a:solidFill>
                        <a:srgbClr val="FCBD24"/>
                      </a:solidFill>
                      <a:prstDash val="solid"/>
                      <a:round/>
                      <a:headEnd type="none" w="sm" len="sm"/>
                      <a:tailEnd type="none" w="sm" len="sm"/>
                    </a:lnR>
                    <a:lnT w="19050" cap="flat" cmpd="sng">
                      <a:solidFill>
                        <a:srgbClr val="FCBD24"/>
                      </a:solidFill>
                      <a:prstDash val="solid"/>
                      <a:round/>
                      <a:headEnd type="none" w="sm" len="sm"/>
                      <a:tailEnd type="none" w="sm" len="sm"/>
                    </a:lnT>
                    <a:lnB w="19050" cap="flat" cmpd="sng">
                      <a:solidFill>
                        <a:srgbClr val="FCBD24"/>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sz="1300">
                          <a:solidFill>
                            <a:schemeClr val="dk1"/>
                          </a:solidFill>
                          <a:latin typeface="Roboto"/>
                          <a:ea typeface="Roboto"/>
                          <a:cs typeface="Roboto"/>
                          <a:sym typeface="Roboto"/>
                        </a:rPr>
                        <a:t>456 MB</a:t>
                      </a:r>
                      <a:endParaRPr sz="1300">
                        <a:solidFill>
                          <a:schemeClr val="dk1"/>
                        </a:solidFill>
                        <a:latin typeface="Roboto"/>
                        <a:ea typeface="Roboto"/>
                        <a:cs typeface="Roboto"/>
                        <a:sym typeface="Roboto"/>
                      </a:endParaRPr>
                    </a:p>
                  </a:txBody>
                  <a:tcPr marL="91425" marR="91425" marT="91425" marB="91425" anchor="ctr">
                    <a:lnL w="19050" cap="flat" cmpd="sng">
                      <a:solidFill>
                        <a:srgbClr val="FCBD24"/>
                      </a:solidFill>
                      <a:prstDash val="solid"/>
                      <a:round/>
                      <a:headEnd type="none" w="sm" len="sm"/>
                      <a:tailEnd type="none" w="sm" len="sm"/>
                    </a:lnL>
                    <a:lnR w="19050" cap="flat" cmpd="sng">
                      <a:solidFill>
                        <a:srgbClr val="FCBD24"/>
                      </a:solidFill>
                      <a:prstDash val="solid"/>
                      <a:round/>
                      <a:headEnd type="none" w="sm" len="sm"/>
                      <a:tailEnd type="none" w="sm" len="sm"/>
                    </a:lnR>
                    <a:lnT w="19050" cap="flat" cmpd="sng">
                      <a:solidFill>
                        <a:srgbClr val="FCBD24"/>
                      </a:solidFill>
                      <a:prstDash val="solid"/>
                      <a:round/>
                      <a:headEnd type="none" w="sm" len="sm"/>
                      <a:tailEnd type="none" w="sm" len="sm"/>
                    </a:lnT>
                    <a:lnB w="19050" cap="flat" cmpd="sng">
                      <a:solidFill>
                        <a:srgbClr val="FCBD24"/>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0"/>
                  </a:ext>
                </a:extLst>
              </a:tr>
            </a:tbl>
          </a:graphicData>
        </a:graphic>
      </p:graphicFrame>
      <p:graphicFrame>
        <p:nvGraphicFramePr>
          <p:cNvPr id="687" name="Google Shape;687;p38"/>
          <p:cNvGraphicFramePr/>
          <p:nvPr/>
        </p:nvGraphicFramePr>
        <p:xfrm>
          <a:off x="6103638" y="3840325"/>
          <a:ext cx="3000000" cy="3000000"/>
        </p:xfrm>
        <a:graphic>
          <a:graphicData uri="http://schemas.openxmlformats.org/drawingml/2006/table">
            <a:tbl>
              <a:tblPr>
                <a:noFill/>
                <a:tableStyleId>{8EF185F0-7202-42A7-93AA-44739D9522A4}</a:tableStyleId>
              </a:tblPr>
              <a:tblGrid>
                <a:gridCol w="783250">
                  <a:extLst>
                    <a:ext uri="{9D8B030D-6E8A-4147-A177-3AD203B41FA5}">
                      <a16:colId xmlns:a16="http://schemas.microsoft.com/office/drawing/2014/main" val="20000"/>
                    </a:ext>
                  </a:extLst>
                </a:gridCol>
                <a:gridCol w="795625">
                  <a:extLst>
                    <a:ext uri="{9D8B030D-6E8A-4147-A177-3AD203B41FA5}">
                      <a16:colId xmlns:a16="http://schemas.microsoft.com/office/drawing/2014/main" val="20001"/>
                    </a:ext>
                  </a:extLst>
                </a:gridCol>
              </a:tblGrid>
              <a:tr h="731500">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Dtype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CBD24"/>
                      </a:solidFill>
                      <a:prstDash val="solid"/>
                      <a:round/>
                      <a:headEnd type="none" w="sm" len="sm"/>
                      <a:tailEnd type="none" w="sm" len="sm"/>
                    </a:lnL>
                    <a:lnR w="19050" cap="flat" cmpd="sng">
                      <a:solidFill>
                        <a:srgbClr val="FCBD24"/>
                      </a:solidFill>
                      <a:prstDash val="solid"/>
                      <a:round/>
                      <a:headEnd type="none" w="sm" len="sm"/>
                      <a:tailEnd type="none" w="sm" len="sm"/>
                    </a:lnR>
                    <a:lnT w="19050" cap="flat" cmpd="sng">
                      <a:solidFill>
                        <a:srgbClr val="FCBD24"/>
                      </a:solidFill>
                      <a:prstDash val="solid"/>
                      <a:round/>
                      <a:headEnd type="none" w="sm" len="sm"/>
                      <a:tailEnd type="none" w="sm" len="sm"/>
                    </a:lnT>
                    <a:lnB w="19050" cap="flat" cmpd="sng">
                      <a:solidFill>
                        <a:srgbClr val="FCBD24"/>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sz="900">
                          <a:solidFill>
                            <a:schemeClr val="dk1"/>
                          </a:solidFill>
                          <a:latin typeface="Roboto"/>
                          <a:ea typeface="Roboto"/>
                          <a:cs typeface="Roboto"/>
                          <a:sym typeface="Roboto"/>
                        </a:rPr>
                        <a:t>All numerical</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a:solidFill>
                            <a:schemeClr val="dk1"/>
                          </a:solidFill>
                          <a:latin typeface="Roboto"/>
                          <a:ea typeface="Roboto"/>
                          <a:cs typeface="Roboto"/>
                          <a:sym typeface="Roboto"/>
                        </a:rPr>
                        <a:t>Int64 / float64</a:t>
                      </a:r>
                      <a:endParaRPr sz="900">
                        <a:solidFill>
                          <a:schemeClr val="dk1"/>
                        </a:solidFill>
                        <a:latin typeface="Roboto"/>
                        <a:ea typeface="Roboto"/>
                        <a:cs typeface="Roboto"/>
                        <a:sym typeface="Roboto"/>
                      </a:endParaRPr>
                    </a:p>
                  </a:txBody>
                  <a:tcPr marL="91425" marR="91425" marT="91425" marB="91425" anchor="ctr">
                    <a:lnL w="19050" cap="flat" cmpd="sng">
                      <a:solidFill>
                        <a:srgbClr val="FCBD24"/>
                      </a:solidFill>
                      <a:prstDash val="solid"/>
                      <a:round/>
                      <a:headEnd type="none" w="sm" len="sm"/>
                      <a:tailEnd type="none" w="sm" len="sm"/>
                    </a:lnL>
                    <a:lnR w="19050" cap="flat" cmpd="sng">
                      <a:solidFill>
                        <a:srgbClr val="FCBD24"/>
                      </a:solidFill>
                      <a:prstDash val="solid"/>
                      <a:round/>
                      <a:headEnd type="none" w="sm" len="sm"/>
                      <a:tailEnd type="none" w="sm" len="sm"/>
                    </a:lnR>
                    <a:lnT w="19050" cap="flat" cmpd="sng">
                      <a:solidFill>
                        <a:srgbClr val="FCBD24"/>
                      </a:solidFill>
                      <a:prstDash val="solid"/>
                      <a:round/>
                      <a:headEnd type="none" w="sm" len="sm"/>
                      <a:tailEnd type="none" w="sm" len="sm"/>
                    </a:lnT>
                    <a:lnB w="19050" cap="flat" cmpd="sng">
                      <a:solidFill>
                        <a:srgbClr val="FCBD24"/>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0"/>
                  </a:ext>
                </a:extLst>
              </a:tr>
            </a:tbl>
          </a:graphicData>
        </a:graphic>
      </p:graphicFrame>
      <p:sp>
        <p:nvSpPr>
          <p:cNvPr id="688" name="Google Shape;688;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9"/>
          <p:cNvSpPr txBox="1">
            <a:spLocks noGrp="1"/>
          </p:cNvSpPr>
          <p:nvPr>
            <p:ph type="title"/>
          </p:nvPr>
        </p:nvSpPr>
        <p:spPr>
          <a:xfrm>
            <a:off x="671875" y="521625"/>
            <a:ext cx="7554600" cy="4353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a:t>Future Works</a:t>
            </a:r>
            <a:endParaRPr sz="2000"/>
          </a:p>
        </p:txBody>
      </p:sp>
      <p:sp>
        <p:nvSpPr>
          <p:cNvPr id="694" name="Google Shape;694;p39"/>
          <p:cNvSpPr txBox="1"/>
          <p:nvPr/>
        </p:nvSpPr>
        <p:spPr>
          <a:xfrm>
            <a:off x="671875" y="956956"/>
            <a:ext cx="7554600" cy="3811800"/>
          </a:xfrm>
          <a:prstGeom prst="rect">
            <a:avLst/>
          </a:prstGeom>
          <a:solidFill>
            <a:srgbClr val="C79DA9">
              <a:alpha val="12549"/>
            </a:srgbClr>
          </a:solidFill>
          <a:ln>
            <a:noFill/>
          </a:ln>
        </p:spPr>
        <p:txBody>
          <a:bodyPr spcFirstLastPara="1" wrap="square" lIns="91425" tIns="91425" rIns="91425" bIns="91425" anchor="t" anchorCtr="0">
            <a:noAutofit/>
          </a:bodyPr>
          <a:lstStyle/>
          <a:p>
            <a:pPr marL="57150" lvl="0" indent="0" algn="l" rtl="0">
              <a:lnSpc>
                <a:spcPct val="150000"/>
              </a:lnSpc>
              <a:spcBef>
                <a:spcPts val="0"/>
              </a:spcBef>
              <a:spcAft>
                <a:spcPts val="0"/>
              </a:spcAft>
              <a:buNone/>
            </a:pPr>
            <a:r>
              <a:rPr lang="en" b="1">
                <a:solidFill>
                  <a:schemeClr val="dk1"/>
                </a:solidFill>
                <a:latin typeface="Roboto"/>
                <a:ea typeface="Roboto"/>
                <a:cs typeface="Roboto"/>
                <a:sym typeface="Roboto"/>
              </a:rPr>
              <a:t>Project Improvements</a:t>
            </a:r>
            <a:endParaRPr>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More delicate parameter tuning</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Embedding is an important technique to predict CTR, but did not lift our model’s performance up although deemed as important. We could try more combinations of embedded features and see how they can positively affect our model performance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Could add weight to days when predicting day 7</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400" b="1">
              <a:solidFill>
                <a:schemeClr val="dk1"/>
              </a:solidFill>
              <a:latin typeface="Roboto"/>
              <a:ea typeface="Roboto"/>
              <a:cs typeface="Roboto"/>
              <a:sym typeface="Roboto"/>
            </a:endParaRPr>
          </a:p>
          <a:p>
            <a:pPr marL="57150" lvl="0" indent="0" algn="l" rtl="0">
              <a:lnSpc>
                <a:spcPct val="150000"/>
              </a:lnSpc>
              <a:spcBef>
                <a:spcPts val="0"/>
              </a:spcBef>
              <a:spcAft>
                <a:spcPts val="0"/>
              </a:spcAft>
              <a:buNone/>
            </a:pPr>
            <a:r>
              <a:rPr lang="en" b="1">
                <a:solidFill>
                  <a:schemeClr val="dk1"/>
                </a:solidFill>
                <a:latin typeface="Roboto"/>
                <a:ea typeface="Roboto"/>
                <a:cs typeface="Roboto"/>
                <a:sym typeface="Roboto"/>
              </a:rPr>
              <a:t>Future extensions</a:t>
            </a:r>
            <a:endParaRPr b="1">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Geospatial location analysis - city and province names in original dataset are masked. Had we have unmasked geographical information, we could potentially analyze CTR trend within different regions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Time of day analysis - we only know which day each record was on within a 7-day period. Had we have the specific time of day information about when the ads were pushed to users, we could do analysis on CTR patterns throughout different periods of a day</a:t>
            </a:r>
            <a:endParaRPr sz="1200">
              <a:solidFill>
                <a:schemeClr val="dk1"/>
              </a:solidFill>
              <a:latin typeface="Roboto"/>
              <a:ea typeface="Roboto"/>
              <a:cs typeface="Roboto"/>
              <a:sym typeface="Roboto"/>
            </a:endParaRPr>
          </a:p>
        </p:txBody>
      </p:sp>
      <p:sp>
        <p:nvSpPr>
          <p:cNvPr id="695" name="Google Shape;69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0"/>
          <p:cNvSpPr/>
          <p:nvPr/>
        </p:nvSpPr>
        <p:spPr>
          <a:xfrm>
            <a:off x="2660250" y="772052"/>
            <a:ext cx="3823500" cy="359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800" b="1">
                <a:solidFill>
                  <a:srgbClr val="333333"/>
                </a:solidFill>
                <a:latin typeface="Fira Sans Extra Condensed"/>
                <a:ea typeface="Fira Sans Extra Condensed"/>
                <a:cs typeface="Fira Sans Extra Condensed"/>
                <a:sym typeface="Fira Sans Extra Condensed"/>
              </a:rPr>
              <a:t>Thank You For Listening!</a:t>
            </a:r>
            <a:endParaRPr sz="2800" b="1">
              <a:solidFill>
                <a:srgbClr val="333333"/>
              </a:solidFill>
              <a:latin typeface="Fira Sans Extra Condensed"/>
              <a:ea typeface="Fira Sans Extra Condensed"/>
              <a:cs typeface="Fira Sans Extra Condensed"/>
              <a:sym typeface="Fira Sans Extra Condensed"/>
            </a:endParaRPr>
          </a:p>
        </p:txBody>
      </p:sp>
      <p:sp>
        <p:nvSpPr>
          <p:cNvPr id="701" name="Google Shape;701;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5"/>
          <p:cNvSpPr/>
          <p:nvPr/>
        </p:nvSpPr>
        <p:spPr>
          <a:xfrm>
            <a:off x="2660250" y="772052"/>
            <a:ext cx="3823500" cy="359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chemeClr val="lt1"/>
                </a:solidFill>
                <a:latin typeface="Fira Sans Extra Condensed"/>
                <a:ea typeface="Fira Sans Extra Condensed"/>
                <a:cs typeface="Fira Sans Extra Condensed"/>
                <a:sym typeface="Fira Sans Extra Condensed"/>
              </a:rPr>
              <a:t>01</a:t>
            </a:r>
            <a:endParaRPr sz="4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Business Problem</a:t>
            </a:r>
            <a:endParaRPr sz="3000" b="1">
              <a:solidFill>
                <a:schemeClr val="lt1"/>
              </a:solidFill>
              <a:latin typeface="Fira Sans Extra Condensed"/>
              <a:ea typeface="Fira Sans Extra Condensed"/>
              <a:cs typeface="Fira Sans Extra Condensed"/>
              <a:sym typeface="Fira Sans Extra Condensed"/>
            </a:endParaRPr>
          </a:p>
        </p:txBody>
      </p:sp>
      <p:sp>
        <p:nvSpPr>
          <p:cNvPr id="158" name="Google Shape;158;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454250" y="3331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Business Problem</a:t>
            </a:r>
            <a:endParaRPr sz="3000"/>
          </a:p>
        </p:txBody>
      </p:sp>
      <p:pic>
        <p:nvPicPr>
          <p:cNvPr id="164" name="Google Shape;164;p16"/>
          <p:cNvPicPr preferRelativeResize="0"/>
          <p:nvPr/>
        </p:nvPicPr>
        <p:blipFill>
          <a:blip r:embed="rId3">
            <a:alphaModFix/>
          </a:blip>
          <a:stretch>
            <a:fillRect/>
          </a:stretch>
        </p:blipFill>
        <p:spPr>
          <a:xfrm>
            <a:off x="2703725" y="1009875"/>
            <a:ext cx="1415725" cy="2800251"/>
          </a:xfrm>
          <a:prstGeom prst="rect">
            <a:avLst/>
          </a:prstGeom>
          <a:noFill/>
          <a:ln>
            <a:noFill/>
          </a:ln>
        </p:spPr>
      </p:pic>
      <p:pic>
        <p:nvPicPr>
          <p:cNvPr id="165" name="Google Shape;165;p16"/>
          <p:cNvPicPr preferRelativeResize="0"/>
          <p:nvPr/>
        </p:nvPicPr>
        <p:blipFill>
          <a:blip r:embed="rId4">
            <a:alphaModFix/>
          </a:blip>
          <a:stretch>
            <a:fillRect/>
          </a:stretch>
        </p:blipFill>
        <p:spPr>
          <a:xfrm>
            <a:off x="777413" y="1009875"/>
            <a:ext cx="1575140" cy="2800250"/>
          </a:xfrm>
          <a:prstGeom prst="rect">
            <a:avLst/>
          </a:prstGeom>
          <a:noFill/>
          <a:ln>
            <a:noFill/>
          </a:ln>
        </p:spPr>
      </p:pic>
      <p:sp>
        <p:nvSpPr>
          <p:cNvPr id="166" name="Google Shape;166;p16"/>
          <p:cNvSpPr txBox="1"/>
          <p:nvPr/>
        </p:nvSpPr>
        <p:spPr>
          <a:xfrm>
            <a:off x="5253150" y="1610125"/>
            <a:ext cx="278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Attempt to figure out the recipe for high CTR observations for </a:t>
            </a:r>
            <a:r>
              <a:rPr lang="en" b="1">
                <a:latin typeface="Roboto"/>
                <a:ea typeface="Roboto"/>
                <a:cs typeface="Roboto"/>
                <a:sym typeface="Roboto"/>
              </a:rPr>
              <a:t>Precision Marketing</a:t>
            </a:r>
            <a:endParaRPr b="1">
              <a:latin typeface="Roboto"/>
              <a:ea typeface="Roboto"/>
              <a:cs typeface="Roboto"/>
              <a:sym typeface="Roboto"/>
            </a:endParaRPr>
          </a:p>
        </p:txBody>
      </p:sp>
      <p:sp>
        <p:nvSpPr>
          <p:cNvPr id="167" name="Google Shape;167;p16"/>
          <p:cNvSpPr txBox="1"/>
          <p:nvPr/>
        </p:nvSpPr>
        <p:spPr>
          <a:xfrm>
            <a:off x="4174275" y="1645250"/>
            <a:ext cx="914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Advertiser</a:t>
            </a:r>
            <a:endParaRPr sz="1200">
              <a:latin typeface="Roboto"/>
              <a:ea typeface="Roboto"/>
              <a:cs typeface="Roboto"/>
              <a:sym typeface="Roboto"/>
            </a:endParaRPr>
          </a:p>
        </p:txBody>
      </p:sp>
      <p:sp>
        <p:nvSpPr>
          <p:cNvPr id="168" name="Google Shape;168;p16"/>
          <p:cNvSpPr txBox="1"/>
          <p:nvPr/>
        </p:nvSpPr>
        <p:spPr>
          <a:xfrm>
            <a:off x="5253150" y="3021263"/>
            <a:ext cx="2670600" cy="111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lt1"/>
              </a:solidFill>
              <a:latin typeface="Roboto"/>
              <a:ea typeface="Roboto"/>
              <a:cs typeface="Roboto"/>
              <a:sym typeface="Roboto"/>
            </a:endParaRPr>
          </a:p>
        </p:txBody>
      </p:sp>
      <p:sp>
        <p:nvSpPr>
          <p:cNvPr id="169" name="Google Shape;169;p16"/>
          <p:cNvSpPr/>
          <p:nvPr/>
        </p:nvSpPr>
        <p:spPr>
          <a:xfrm>
            <a:off x="7619788" y="2794498"/>
            <a:ext cx="520800" cy="51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pic>
        <p:nvPicPr>
          <p:cNvPr id="170" name="Google Shape;170;p16"/>
          <p:cNvPicPr preferRelativeResize="0"/>
          <p:nvPr/>
        </p:nvPicPr>
        <p:blipFill rotWithShape="1">
          <a:blip r:embed="rId5">
            <a:alphaModFix/>
          </a:blip>
          <a:srcRect l="-54646" t="-54646" r="-54646" b="-54646"/>
          <a:stretch/>
        </p:blipFill>
        <p:spPr>
          <a:xfrm flipH="1">
            <a:off x="7445200" y="2616900"/>
            <a:ext cx="870000" cy="870000"/>
          </a:xfrm>
          <a:prstGeom prst="rect">
            <a:avLst/>
          </a:prstGeom>
          <a:noFill/>
          <a:ln>
            <a:noFill/>
          </a:ln>
        </p:spPr>
      </p:pic>
      <p:pic>
        <p:nvPicPr>
          <p:cNvPr id="171" name="Google Shape;171;p16"/>
          <p:cNvPicPr preferRelativeResize="0"/>
          <p:nvPr/>
        </p:nvPicPr>
        <p:blipFill>
          <a:blip r:embed="rId6">
            <a:alphaModFix/>
          </a:blip>
          <a:stretch>
            <a:fillRect/>
          </a:stretch>
        </p:blipFill>
        <p:spPr>
          <a:xfrm>
            <a:off x="1710788" y="2692175"/>
            <a:ext cx="2025129" cy="2025149"/>
          </a:xfrm>
          <a:prstGeom prst="rect">
            <a:avLst/>
          </a:prstGeom>
          <a:noFill/>
          <a:ln>
            <a:noFill/>
          </a:ln>
        </p:spPr>
      </p:pic>
      <p:sp>
        <p:nvSpPr>
          <p:cNvPr id="172" name="Google Shape;172;p16"/>
          <p:cNvSpPr/>
          <p:nvPr/>
        </p:nvSpPr>
        <p:spPr>
          <a:xfrm>
            <a:off x="3489000" y="2208575"/>
            <a:ext cx="2394600" cy="870000"/>
          </a:xfrm>
          <a:prstGeom prst="wedgeEllipseCallout">
            <a:avLst>
              <a:gd name="adj1" fmla="val -41050"/>
              <a:gd name="adj2" fmla="val 65966"/>
            </a:avLst>
          </a:prstGeom>
          <a:solidFill>
            <a:srgbClr val="A68596">
              <a:alpha val="376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Which </a:t>
            </a:r>
            <a:r>
              <a:rPr lang="en" sz="1200" strike="sngStrike">
                <a:solidFill>
                  <a:schemeClr val="dk1"/>
                </a:solidFill>
                <a:latin typeface="Roboto"/>
                <a:ea typeface="Roboto"/>
                <a:cs typeface="Roboto"/>
                <a:sym typeface="Roboto"/>
              </a:rPr>
              <a:t>💗</a:t>
            </a:r>
            <a:r>
              <a:rPr lang="en" strike="sngStrike">
                <a:solidFill>
                  <a:schemeClr val="dk1"/>
                </a:solidFill>
                <a:latin typeface="Roboto"/>
                <a:ea typeface="Roboto"/>
                <a:cs typeface="Roboto"/>
                <a:sym typeface="Roboto"/>
              </a:rPr>
              <a:t>guy</a:t>
            </a:r>
            <a:r>
              <a:rPr lang="en">
                <a:solidFill>
                  <a:schemeClr val="dk1"/>
                </a:solidFill>
                <a:latin typeface="Roboto"/>
                <a:ea typeface="Roboto"/>
                <a:cs typeface="Roboto"/>
                <a:sym typeface="Roboto"/>
              </a:rPr>
              <a:t>  </a:t>
            </a:r>
            <a:r>
              <a:rPr lang="en" b="1">
                <a:solidFill>
                  <a:schemeClr val="dk1"/>
                </a:solidFill>
                <a:latin typeface="Roboto"/>
                <a:ea typeface="Roboto"/>
                <a:cs typeface="Roboto"/>
                <a:sym typeface="Roboto"/>
              </a:rPr>
              <a:t>ad</a:t>
            </a:r>
            <a:r>
              <a:rPr lang="en" sz="1200" b="1">
                <a:solidFill>
                  <a:schemeClr val="dk1"/>
                </a:solidFill>
                <a:latin typeface="Roboto"/>
                <a:ea typeface="Roboto"/>
                <a:cs typeface="Roboto"/>
                <a:sym typeface="Roboto"/>
              </a:rPr>
              <a:t> </a:t>
            </a:r>
            <a:r>
              <a:rPr lang="en">
                <a:solidFill>
                  <a:schemeClr val="dk1"/>
                </a:solidFill>
                <a:latin typeface="Roboto"/>
                <a:ea typeface="Roboto"/>
                <a:cs typeface="Roboto"/>
                <a:sym typeface="Roboto"/>
              </a:rPr>
              <a:t>would you choose?</a:t>
            </a:r>
            <a:r>
              <a:rPr lang="en" sz="1200">
                <a:solidFill>
                  <a:schemeClr val="dk1"/>
                </a:solidFill>
                <a:latin typeface="Roboto"/>
                <a:ea typeface="Roboto"/>
                <a:cs typeface="Roboto"/>
                <a:sym typeface="Roboto"/>
              </a:rPr>
              <a:t> </a:t>
            </a:r>
            <a:endParaRPr sz="1200"/>
          </a:p>
        </p:txBody>
      </p:sp>
      <p:cxnSp>
        <p:nvCxnSpPr>
          <p:cNvPr id="173" name="Google Shape;173;p16"/>
          <p:cNvCxnSpPr/>
          <p:nvPr/>
        </p:nvCxnSpPr>
        <p:spPr>
          <a:xfrm flipH="1">
            <a:off x="4229100" y="2008550"/>
            <a:ext cx="914400" cy="6000"/>
          </a:xfrm>
          <a:prstGeom prst="straightConnector1">
            <a:avLst/>
          </a:prstGeom>
          <a:noFill/>
          <a:ln w="9525" cap="flat" cmpd="sng">
            <a:solidFill>
              <a:schemeClr val="dk2"/>
            </a:solidFill>
            <a:prstDash val="dash"/>
            <a:round/>
            <a:headEnd type="diamond" w="med" len="med"/>
            <a:tailEnd type="none" w="med" len="med"/>
          </a:ln>
        </p:spPr>
      </p:cxnSp>
      <p:sp>
        <p:nvSpPr>
          <p:cNvPr id="174" name="Google Shape;174;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75" name="Google Shape;175;p16"/>
          <p:cNvGrpSpPr/>
          <p:nvPr/>
        </p:nvGrpSpPr>
        <p:grpSpPr>
          <a:xfrm>
            <a:off x="5317542" y="3078587"/>
            <a:ext cx="2527235" cy="907013"/>
            <a:chOff x="6625801" y="3351075"/>
            <a:chExt cx="2662209" cy="907013"/>
          </a:xfrm>
        </p:grpSpPr>
        <p:sp>
          <p:nvSpPr>
            <p:cNvPr id="176" name="Google Shape;176;p16"/>
            <p:cNvSpPr txBox="1"/>
            <p:nvPr/>
          </p:nvSpPr>
          <p:spPr>
            <a:xfrm>
              <a:off x="6625801" y="3351075"/>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Project Objective</a:t>
              </a:r>
              <a:endParaRPr sz="1800" b="1">
                <a:solidFill>
                  <a:schemeClr val="lt1"/>
                </a:solidFill>
                <a:latin typeface="Fira Sans Extra Condensed"/>
                <a:ea typeface="Fira Sans Extra Condensed"/>
                <a:cs typeface="Fira Sans Extra Condensed"/>
                <a:sym typeface="Fira Sans Extra Condensed"/>
              </a:endParaRPr>
            </a:p>
          </p:txBody>
        </p:sp>
        <p:sp>
          <p:nvSpPr>
            <p:cNvPr id="177" name="Google Shape;177;p16"/>
            <p:cNvSpPr txBox="1"/>
            <p:nvPr/>
          </p:nvSpPr>
          <p:spPr>
            <a:xfrm>
              <a:off x="6625810" y="3694388"/>
              <a:ext cx="2662200" cy="5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Predict 7th day’s Click-Through Rate based on prior consecutive 6 days</a:t>
              </a:r>
              <a:endParaRPr>
                <a:solidFill>
                  <a:schemeClr val="lt1"/>
                </a:solidFill>
                <a:latin typeface="Roboto"/>
                <a:ea typeface="Roboto"/>
                <a:cs typeface="Roboto"/>
                <a:sym typeface="Roboto"/>
              </a:endParaRPr>
            </a:p>
          </p:txBody>
        </p:sp>
      </p:grpSp>
      <p:sp>
        <p:nvSpPr>
          <p:cNvPr id="178" name="Google Shape;178;p16"/>
          <p:cNvSpPr/>
          <p:nvPr/>
        </p:nvSpPr>
        <p:spPr>
          <a:xfrm>
            <a:off x="2954387" y="1784900"/>
            <a:ext cx="914400" cy="45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1130000" y="980375"/>
            <a:ext cx="811200" cy="371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000"/>
                                          </p:stCondLst>
                                        </p:cTn>
                                        <p:tgtEl>
                                          <p:spTgt spid="17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Business Value</a:t>
            </a:r>
            <a:endParaRPr sz="3000"/>
          </a:p>
        </p:txBody>
      </p:sp>
      <p:sp>
        <p:nvSpPr>
          <p:cNvPr id="185" name="Google Shape;185;p17"/>
          <p:cNvSpPr/>
          <p:nvPr/>
        </p:nvSpPr>
        <p:spPr>
          <a:xfrm>
            <a:off x="1365252" y="1595988"/>
            <a:ext cx="958836" cy="1109342"/>
          </a:xfrm>
          <a:custGeom>
            <a:avLst/>
            <a:gdLst/>
            <a:ahLst/>
            <a:cxnLst/>
            <a:rect l="l" t="t" r="r" b="b"/>
            <a:pathLst>
              <a:path w="50412" h="57109" extrusionOk="0">
                <a:moveTo>
                  <a:pt x="25206" y="0"/>
                </a:moveTo>
                <a:cubicBezTo>
                  <a:pt x="24619" y="0"/>
                  <a:pt x="24033" y="128"/>
                  <a:pt x="23586" y="384"/>
                </a:cubicBezTo>
                <a:lnTo>
                  <a:pt x="1619" y="13064"/>
                </a:lnTo>
                <a:cubicBezTo>
                  <a:pt x="738" y="13588"/>
                  <a:pt x="0" y="14850"/>
                  <a:pt x="0" y="15874"/>
                </a:cubicBezTo>
                <a:lnTo>
                  <a:pt x="0" y="41234"/>
                </a:lnTo>
                <a:cubicBezTo>
                  <a:pt x="0" y="42258"/>
                  <a:pt x="738" y="43520"/>
                  <a:pt x="1619" y="44044"/>
                </a:cubicBezTo>
                <a:lnTo>
                  <a:pt x="23586" y="56724"/>
                </a:lnTo>
                <a:cubicBezTo>
                  <a:pt x="24033" y="56980"/>
                  <a:pt x="24619" y="57108"/>
                  <a:pt x="25206" y="57108"/>
                </a:cubicBezTo>
                <a:cubicBezTo>
                  <a:pt x="25792" y="57108"/>
                  <a:pt x="26378" y="56980"/>
                  <a:pt x="26825" y="56724"/>
                </a:cubicBezTo>
                <a:lnTo>
                  <a:pt x="48792" y="44044"/>
                </a:lnTo>
                <a:cubicBezTo>
                  <a:pt x="49685" y="43520"/>
                  <a:pt x="50411" y="42258"/>
                  <a:pt x="50411" y="41234"/>
                </a:cubicBezTo>
                <a:lnTo>
                  <a:pt x="50411" y="15874"/>
                </a:lnTo>
                <a:cubicBezTo>
                  <a:pt x="50411" y="14850"/>
                  <a:pt x="49685" y="13588"/>
                  <a:pt x="48792" y="13064"/>
                </a:cubicBezTo>
                <a:lnTo>
                  <a:pt x="26825" y="384"/>
                </a:lnTo>
                <a:cubicBezTo>
                  <a:pt x="26378" y="128"/>
                  <a:pt x="25792" y="0"/>
                  <a:pt x="25206" y="0"/>
                </a:cubicBezTo>
                <a:close/>
              </a:path>
            </a:pathLst>
          </a:custGeom>
          <a:solidFill>
            <a:srgbClr val="A68596">
              <a:alpha val="50199"/>
            </a:srgbClr>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User Profile</a:t>
            </a:r>
            <a:endParaRPr sz="1200">
              <a:solidFill>
                <a:srgbClr val="FFFFFF"/>
              </a:solidFill>
              <a:latin typeface="Roboto"/>
              <a:ea typeface="Roboto"/>
              <a:cs typeface="Roboto"/>
              <a:sym typeface="Roboto"/>
            </a:endParaRPr>
          </a:p>
        </p:txBody>
      </p:sp>
      <p:sp>
        <p:nvSpPr>
          <p:cNvPr id="186" name="Google Shape;186;p17"/>
          <p:cNvSpPr/>
          <p:nvPr/>
        </p:nvSpPr>
        <p:spPr>
          <a:xfrm>
            <a:off x="1360041" y="3385396"/>
            <a:ext cx="958608" cy="1109284"/>
          </a:xfrm>
          <a:custGeom>
            <a:avLst/>
            <a:gdLst/>
            <a:ahLst/>
            <a:cxnLst/>
            <a:rect l="l" t="t" r="r" b="b"/>
            <a:pathLst>
              <a:path w="50400" h="57106" extrusionOk="0">
                <a:moveTo>
                  <a:pt x="25194" y="1"/>
                </a:moveTo>
                <a:cubicBezTo>
                  <a:pt x="24607" y="1"/>
                  <a:pt x="24021" y="132"/>
                  <a:pt x="23575" y="393"/>
                </a:cubicBezTo>
                <a:lnTo>
                  <a:pt x="1620" y="13062"/>
                </a:lnTo>
                <a:cubicBezTo>
                  <a:pt x="727" y="13586"/>
                  <a:pt x="0" y="14848"/>
                  <a:pt x="0" y="15872"/>
                </a:cubicBezTo>
                <a:lnTo>
                  <a:pt x="0" y="41232"/>
                </a:lnTo>
                <a:cubicBezTo>
                  <a:pt x="0" y="42256"/>
                  <a:pt x="727" y="43518"/>
                  <a:pt x="1620" y="44042"/>
                </a:cubicBezTo>
                <a:lnTo>
                  <a:pt x="23575" y="56722"/>
                </a:lnTo>
                <a:cubicBezTo>
                  <a:pt x="24021" y="56978"/>
                  <a:pt x="24607" y="57106"/>
                  <a:pt x="25194" y="57106"/>
                </a:cubicBezTo>
                <a:cubicBezTo>
                  <a:pt x="25780" y="57106"/>
                  <a:pt x="26367" y="56978"/>
                  <a:pt x="26813" y="56722"/>
                </a:cubicBezTo>
                <a:lnTo>
                  <a:pt x="48780" y="44042"/>
                </a:lnTo>
                <a:cubicBezTo>
                  <a:pt x="49673" y="43518"/>
                  <a:pt x="50399" y="42256"/>
                  <a:pt x="50399" y="41232"/>
                </a:cubicBezTo>
                <a:lnTo>
                  <a:pt x="50399" y="15872"/>
                </a:lnTo>
                <a:cubicBezTo>
                  <a:pt x="50399" y="14848"/>
                  <a:pt x="49673" y="13586"/>
                  <a:pt x="48780" y="13062"/>
                </a:cubicBezTo>
                <a:lnTo>
                  <a:pt x="26813" y="393"/>
                </a:lnTo>
                <a:cubicBezTo>
                  <a:pt x="26367" y="132"/>
                  <a:pt x="25780" y="1"/>
                  <a:pt x="25194" y="1"/>
                </a:cubicBezTo>
                <a:close/>
              </a:path>
            </a:pathLst>
          </a:custGeom>
          <a:solidFill>
            <a:schemeClr val="accent4"/>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Media Platform</a:t>
            </a:r>
            <a:endParaRPr sz="1200">
              <a:solidFill>
                <a:srgbClr val="FFFFFF"/>
              </a:solidFill>
              <a:latin typeface="Roboto"/>
              <a:ea typeface="Roboto"/>
              <a:cs typeface="Roboto"/>
              <a:sym typeface="Roboto"/>
            </a:endParaRPr>
          </a:p>
        </p:txBody>
      </p:sp>
      <p:sp>
        <p:nvSpPr>
          <p:cNvPr id="187" name="Google Shape;187;p17"/>
          <p:cNvSpPr/>
          <p:nvPr/>
        </p:nvSpPr>
        <p:spPr>
          <a:xfrm>
            <a:off x="887473" y="2490779"/>
            <a:ext cx="958627" cy="1109109"/>
          </a:xfrm>
          <a:custGeom>
            <a:avLst/>
            <a:gdLst/>
            <a:ahLst/>
            <a:cxnLst/>
            <a:rect l="l" t="t" r="r" b="b"/>
            <a:pathLst>
              <a:path w="50401" h="57097" extrusionOk="0">
                <a:moveTo>
                  <a:pt x="25199" y="0"/>
                </a:moveTo>
                <a:cubicBezTo>
                  <a:pt x="24611" y="0"/>
                  <a:pt x="24022" y="128"/>
                  <a:pt x="23575" y="384"/>
                </a:cubicBezTo>
                <a:lnTo>
                  <a:pt x="1620" y="13064"/>
                </a:lnTo>
                <a:cubicBezTo>
                  <a:pt x="727" y="13576"/>
                  <a:pt x="1" y="14838"/>
                  <a:pt x="1" y="15874"/>
                </a:cubicBezTo>
                <a:lnTo>
                  <a:pt x="1" y="41235"/>
                </a:lnTo>
                <a:cubicBezTo>
                  <a:pt x="1" y="42258"/>
                  <a:pt x="727" y="43521"/>
                  <a:pt x="1620" y="44032"/>
                </a:cubicBezTo>
                <a:lnTo>
                  <a:pt x="23575" y="56713"/>
                </a:lnTo>
                <a:cubicBezTo>
                  <a:pt x="24022" y="56969"/>
                  <a:pt x="24611" y="57097"/>
                  <a:pt x="25199" y="57097"/>
                </a:cubicBezTo>
                <a:cubicBezTo>
                  <a:pt x="25787" y="57097"/>
                  <a:pt x="26373" y="56969"/>
                  <a:pt x="26814" y="56713"/>
                </a:cubicBezTo>
                <a:lnTo>
                  <a:pt x="48781" y="44032"/>
                </a:lnTo>
                <a:cubicBezTo>
                  <a:pt x="49674" y="43521"/>
                  <a:pt x="50400" y="42258"/>
                  <a:pt x="50400" y="41235"/>
                </a:cubicBezTo>
                <a:lnTo>
                  <a:pt x="50400" y="15874"/>
                </a:lnTo>
                <a:cubicBezTo>
                  <a:pt x="50400" y="14838"/>
                  <a:pt x="49674" y="13576"/>
                  <a:pt x="48781" y="13064"/>
                </a:cubicBezTo>
                <a:lnTo>
                  <a:pt x="26814" y="384"/>
                </a:lnTo>
                <a:cubicBezTo>
                  <a:pt x="26373" y="128"/>
                  <a:pt x="25787" y="0"/>
                  <a:pt x="25199" y="0"/>
                </a:cubicBezTo>
                <a:close/>
              </a:path>
            </a:pathLst>
          </a:custGeom>
          <a:solidFill>
            <a:schemeClr val="accent5"/>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Device  Network</a:t>
            </a:r>
            <a:endParaRPr sz="1200">
              <a:solidFill>
                <a:srgbClr val="FFFFFF"/>
              </a:solidFill>
              <a:latin typeface="Roboto"/>
              <a:ea typeface="Roboto"/>
              <a:cs typeface="Roboto"/>
              <a:sym typeface="Roboto"/>
            </a:endParaRPr>
          </a:p>
        </p:txBody>
      </p:sp>
      <p:sp>
        <p:nvSpPr>
          <p:cNvPr id="188" name="Google Shape;188;p17"/>
          <p:cNvSpPr/>
          <p:nvPr/>
        </p:nvSpPr>
        <p:spPr>
          <a:xfrm>
            <a:off x="2354964" y="3385396"/>
            <a:ext cx="958608" cy="1109284"/>
          </a:xfrm>
          <a:custGeom>
            <a:avLst/>
            <a:gdLst/>
            <a:ahLst/>
            <a:cxnLst/>
            <a:rect l="l" t="t" r="r" b="b"/>
            <a:pathLst>
              <a:path w="50400" h="57106" extrusionOk="0">
                <a:moveTo>
                  <a:pt x="25206" y="1"/>
                </a:moveTo>
                <a:cubicBezTo>
                  <a:pt x="24619" y="1"/>
                  <a:pt x="24033" y="132"/>
                  <a:pt x="23587" y="393"/>
                </a:cubicBezTo>
                <a:lnTo>
                  <a:pt x="1620" y="13062"/>
                </a:lnTo>
                <a:cubicBezTo>
                  <a:pt x="727" y="13586"/>
                  <a:pt x="0" y="14848"/>
                  <a:pt x="0" y="15872"/>
                </a:cubicBezTo>
                <a:lnTo>
                  <a:pt x="0" y="41232"/>
                </a:lnTo>
                <a:cubicBezTo>
                  <a:pt x="0" y="42256"/>
                  <a:pt x="727" y="43518"/>
                  <a:pt x="1620" y="44042"/>
                </a:cubicBezTo>
                <a:lnTo>
                  <a:pt x="23587" y="56722"/>
                </a:lnTo>
                <a:cubicBezTo>
                  <a:pt x="24033" y="56978"/>
                  <a:pt x="24619" y="57106"/>
                  <a:pt x="25206" y="57106"/>
                </a:cubicBezTo>
                <a:cubicBezTo>
                  <a:pt x="25792" y="57106"/>
                  <a:pt x="26379" y="56978"/>
                  <a:pt x="26825" y="56722"/>
                </a:cubicBezTo>
                <a:lnTo>
                  <a:pt x="48780" y="44042"/>
                </a:lnTo>
                <a:cubicBezTo>
                  <a:pt x="49673" y="43518"/>
                  <a:pt x="50399" y="42256"/>
                  <a:pt x="50399" y="41232"/>
                </a:cubicBezTo>
                <a:lnTo>
                  <a:pt x="50399" y="15872"/>
                </a:lnTo>
                <a:cubicBezTo>
                  <a:pt x="50399" y="14848"/>
                  <a:pt x="49673" y="13586"/>
                  <a:pt x="48780" y="13062"/>
                </a:cubicBezTo>
                <a:lnTo>
                  <a:pt x="26825" y="393"/>
                </a:lnTo>
                <a:cubicBezTo>
                  <a:pt x="26379" y="132"/>
                  <a:pt x="25792" y="1"/>
                  <a:pt x="25206" y="1"/>
                </a:cubicBezTo>
                <a:close/>
              </a:path>
            </a:pathLst>
          </a:custGeom>
          <a:solidFill>
            <a:schemeClr val="accent3"/>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Ads</a:t>
            </a:r>
            <a:endParaRPr sz="12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Profile</a:t>
            </a:r>
            <a:endParaRPr sz="1200">
              <a:solidFill>
                <a:srgbClr val="FFFFFF"/>
              </a:solidFill>
              <a:latin typeface="Roboto"/>
              <a:ea typeface="Roboto"/>
              <a:cs typeface="Roboto"/>
              <a:sym typeface="Roboto"/>
            </a:endParaRPr>
          </a:p>
        </p:txBody>
      </p:sp>
      <p:sp>
        <p:nvSpPr>
          <p:cNvPr id="189" name="Google Shape;189;p17"/>
          <p:cNvSpPr/>
          <p:nvPr/>
        </p:nvSpPr>
        <p:spPr>
          <a:xfrm>
            <a:off x="2354973" y="1595975"/>
            <a:ext cx="995161" cy="1109342"/>
          </a:xfrm>
          <a:custGeom>
            <a:avLst/>
            <a:gdLst/>
            <a:ahLst/>
            <a:cxnLst/>
            <a:rect l="l" t="t" r="r" b="b"/>
            <a:pathLst>
              <a:path w="50400" h="57109" extrusionOk="0">
                <a:moveTo>
                  <a:pt x="25206" y="0"/>
                </a:moveTo>
                <a:cubicBezTo>
                  <a:pt x="24619" y="0"/>
                  <a:pt x="24033" y="128"/>
                  <a:pt x="23587" y="384"/>
                </a:cubicBezTo>
                <a:lnTo>
                  <a:pt x="1620" y="13064"/>
                </a:lnTo>
                <a:cubicBezTo>
                  <a:pt x="727" y="13588"/>
                  <a:pt x="0" y="14850"/>
                  <a:pt x="0" y="15874"/>
                </a:cubicBezTo>
                <a:lnTo>
                  <a:pt x="0" y="41234"/>
                </a:lnTo>
                <a:cubicBezTo>
                  <a:pt x="0" y="42258"/>
                  <a:pt x="727" y="43520"/>
                  <a:pt x="1620" y="44044"/>
                </a:cubicBezTo>
                <a:lnTo>
                  <a:pt x="23587" y="56724"/>
                </a:lnTo>
                <a:cubicBezTo>
                  <a:pt x="24033" y="56980"/>
                  <a:pt x="24619" y="57108"/>
                  <a:pt x="25206" y="57108"/>
                </a:cubicBezTo>
                <a:cubicBezTo>
                  <a:pt x="25792" y="57108"/>
                  <a:pt x="26379" y="56980"/>
                  <a:pt x="26825" y="56724"/>
                </a:cubicBezTo>
                <a:lnTo>
                  <a:pt x="48780" y="44044"/>
                </a:lnTo>
                <a:cubicBezTo>
                  <a:pt x="49673" y="43520"/>
                  <a:pt x="50399" y="42258"/>
                  <a:pt x="50399" y="41234"/>
                </a:cubicBezTo>
                <a:lnTo>
                  <a:pt x="50399" y="15874"/>
                </a:lnTo>
                <a:cubicBezTo>
                  <a:pt x="50399" y="14850"/>
                  <a:pt x="49673" y="13588"/>
                  <a:pt x="48780" y="13064"/>
                </a:cubicBezTo>
                <a:lnTo>
                  <a:pt x="26825" y="384"/>
                </a:lnTo>
                <a:cubicBezTo>
                  <a:pt x="26379" y="128"/>
                  <a:pt x="25792" y="0"/>
                  <a:pt x="25206" y="0"/>
                </a:cubicBezTo>
                <a:close/>
              </a:path>
            </a:pathLst>
          </a:custGeom>
          <a:solidFill>
            <a:schemeClr val="accent1"/>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rgbClr val="FFFFFF"/>
                </a:solidFill>
                <a:latin typeface="Roboto"/>
                <a:ea typeface="Roboto"/>
                <a:cs typeface="Roboto"/>
                <a:sym typeface="Roboto"/>
              </a:rPr>
              <a:t>User Behavior</a:t>
            </a:r>
            <a:endParaRPr sz="1200" dirty="0">
              <a:solidFill>
                <a:srgbClr val="FFFFFF"/>
              </a:solidFill>
              <a:latin typeface="Roboto"/>
              <a:ea typeface="Roboto"/>
              <a:cs typeface="Roboto"/>
              <a:sym typeface="Roboto"/>
            </a:endParaRPr>
          </a:p>
        </p:txBody>
      </p:sp>
      <p:sp>
        <p:nvSpPr>
          <p:cNvPr id="190" name="Google Shape;190;p17"/>
          <p:cNvSpPr/>
          <p:nvPr/>
        </p:nvSpPr>
        <p:spPr>
          <a:xfrm>
            <a:off x="2827513" y="2490779"/>
            <a:ext cx="958608" cy="1109109"/>
          </a:xfrm>
          <a:custGeom>
            <a:avLst/>
            <a:gdLst/>
            <a:ahLst/>
            <a:cxnLst/>
            <a:rect l="l" t="t" r="r" b="b"/>
            <a:pathLst>
              <a:path w="50400" h="57097" extrusionOk="0">
                <a:moveTo>
                  <a:pt x="25202" y="0"/>
                </a:moveTo>
                <a:cubicBezTo>
                  <a:pt x="24614" y="0"/>
                  <a:pt x="24027" y="128"/>
                  <a:pt x="23587" y="384"/>
                </a:cubicBezTo>
                <a:lnTo>
                  <a:pt x="1620" y="13064"/>
                </a:lnTo>
                <a:cubicBezTo>
                  <a:pt x="727" y="13576"/>
                  <a:pt x="1" y="14838"/>
                  <a:pt x="1" y="15874"/>
                </a:cubicBezTo>
                <a:lnTo>
                  <a:pt x="1" y="41235"/>
                </a:lnTo>
                <a:cubicBezTo>
                  <a:pt x="1" y="42258"/>
                  <a:pt x="727" y="43521"/>
                  <a:pt x="1620" y="44032"/>
                </a:cubicBezTo>
                <a:lnTo>
                  <a:pt x="23587" y="56713"/>
                </a:lnTo>
                <a:cubicBezTo>
                  <a:pt x="24027" y="56969"/>
                  <a:pt x="24614" y="57097"/>
                  <a:pt x="25202" y="57097"/>
                </a:cubicBezTo>
                <a:cubicBezTo>
                  <a:pt x="25790" y="57097"/>
                  <a:pt x="26379" y="56969"/>
                  <a:pt x="26825" y="56713"/>
                </a:cubicBezTo>
                <a:lnTo>
                  <a:pt x="48781" y="44032"/>
                </a:lnTo>
                <a:cubicBezTo>
                  <a:pt x="49674" y="43521"/>
                  <a:pt x="50400" y="42258"/>
                  <a:pt x="50400" y="41235"/>
                </a:cubicBezTo>
                <a:lnTo>
                  <a:pt x="50400" y="15874"/>
                </a:lnTo>
                <a:cubicBezTo>
                  <a:pt x="50400" y="14838"/>
                  <a:pt x="49674" y="13576"/>
                  <a:pt x="48781" y="13064"/>
                </a:cubicBezTo>
                <a:lnTo>
                  <a:pt x="26825" y="384"/>
                </a:lnTo>
                <a:cubicBezTo>
                  <a:pt x="26379" y="128"/>
                  <a:pt x="25790" y="0"/>
                  <a:pt x="25202" y="0"/>
                </a:cubicBezTo>
                <a:close/>
              </a:path>
            </a:pathLst>
          </a:custGeom>
          <a:solidFill>
            <a:schemeClr val="accen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Apps</a:t>
            </a:r>
            <a:endParaRPr sz="1200">
              <a:solidFill>
                <a:srgbClr val="FFFFFF"/>
              </a:solidFill>
              <a:latin typeface="Roboto"/>
              <a:ea typeface="Roboto"/>
              <a:cs typeface="Roboto"/>
              <a:sym typeface="Roboto"/>
            </a:endParaRPr>
          </a:p>
        </p:txBody>
      </p:sp>
      <p:pic>
        <p:nvPicPr>
          <p:cNvPr id="191" name="Google Shape;191;p17"/>
          <p:cNvPicPr preferRelativeResize="0"/>
          <p:nvPr/>
        </p:nvPicPr>
        <p:blipFill>
          <a:blip r:embed="rId3">
            <a:alphaModFix/>
          </a:blip>
          <a:stretch>
            <a:fillRect/>
          </a:stretch>
        </p:blipFill>
        <p:spPr>
          <a:xfrm>
            <a:off x="1907396" y="2615775"/>
            <a:ext cx="858793" cy="858776"/>
          </a:xfrm>
          <a:prstGeom prst="rect">
            <a:avLst/>
          </a:prstGeom>
          <a:noFill/>
          <a:ln>
            <a:noFill/>
          </a:ln>
        </p:spPr>
      </p:pic>
      <p:grpSp>
        <p:nvGrpSpPr>
          <p:cNvPr id="192" name="Google Shape;192;p17"/>
          <p:cNvGrpSpPr/>
          <p:nvPr/>
        </p:nvGrpSpPr>
        <p:grpSpPr>
          <a:xfrm>
            <a:off x="1756236" y="2373281"/>
            <a:ext cx="1160857" cy="1343055"/>
            <a:chOff x="3888250" y="1979633"/>
            <a:chExt cx="1367484" cy="1549262"/>
          </a:xfrm>
        </p:grpSpPr>
        <p:sp>
          <p:nvSpPr>
            <p:cNvPr id="193" name="Google Shape;193;p17"/>
            <p:cNvSpPr/>
            <p:nvPr/>
          </p:nvSpPr>
          <p:spPr>
            <a:xfrm>
              <a:off x="3888250" y="1979633"/>
              <a:ext cx="1367484" cy="1549262"/>
            </a:xfrm>
            <a:custGeom>
              <a:avLst/>
              <a:gdLst/>
              <a:ahLst/>
              <a:cxnLst/>
              <a:rect l="l" t="t" r="r" b="b"/>
              <a:pathLst>
                <a:path w="62116" h="70373" extrusionOk="0">
                  <a:moveTo>
                    <a:pt x="31058" y="1"/>
                  </a:moveTo>
                  <a:cubicBezTo>
                    <a:pt x="30335" y="1"/>
                    <a:pt x="29611" y="158"/>
                    <a:pt x="29064" y="474"/>
                  </a:cubicBezTo>
                  <a:lnTo>
                    <a:pt x="1989" y="16107"/>
                  </a:lnTo>
                  <a:cubicBezTo>
                    <a:pt x="893" y="16738"/>
                    <a:pt x="0" y="18297"/>
                    <a:pt x="0" y="19560"/>
                  </a:cubicBezTo>
                  <a:lnTo>
                    <a:pt x="0" y="50813"/>
                  </a:lnTo>
                  <a:cubicBezTo>
                    <a:pt x="0" y="52087"/>
                    <a:pt x="893" y="53635"/>
                    <a:pt x="1989" y="54266"/>
                  </a:cubicBezTo>
                  <a:lnTo>
                    <a:pt x="29064" y="69899"/>
                  </a:lnTo>
                  <a:cubicBezTo>
                    <a:pt x="29611" y="70215"/>
                    <a:pt x="30335" y="70372"/>
                    <a:pt x="31058" y="70372"/>
                  </a:cubicBezTo>
                  <a:cubicBezTo>
                    <a:pt x="31781" y="70372"/>
                    <a:pt x="32504" y="70215"/>
                    <a:pt x="33052" y="69899"/>
                  </a:cubicBezTo>
                  <a:lnTo>
                    <a:pt x="60127" y="54266"/>
                  </a:lnTo>
                  <a:cubicBezTo>
                    <a:pt x="61222" y="53635"/>
                    <a:pt x="62115" y="52087"/>
                    <a:pt x="62115" y="50813"/>
                  </a:cubicBezTo>
                  <a:lnTo>
                    <a:pt x="62115" y="19560"/>
                  </a:lnTo>
                  <a:cubicBezTo>
                    <a:pt x="62115" y="18297"/>
                    <a:pt x="61222" y="16738"/>
                    <a:pt x="60127" y="16107"/>
                  </a:cubicBezTo>
                  <a:lnTo>
                    <a:pt x="33052" y="474"/>
                  </a:lnTo>
                  <a:cubicBezTo>
                    <a:pt x="32504" y="158"/>
                    <a:pt x="31781" y="1"/>
                    <a:pt x="31058"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946172" y="2042221"/>
              <a:ext cx="1251641" cy="1424084"/>
            </a:xfrm>
            <a:custGeom>
              <a:avLst/>
              <a:gdLst/>
              <a:ahLst/>
              <a:cxnLst/>
              <a:rect l="l" t="t" r="r" b="b"/>
              <a:pathLst>
                <a:path w="56854" h="64687" extrusionOk="0">
                  <a:moveTo>
                    <a:pt x="56853" y="18038"/>
                  </a:moveTo>
                  <a:cubicBezTo>
                    <a:pt x="56853" y="16883"/>
                    <a:pt x="56032" y="15454"/>
                    <a:pt x="55019" y="14883"/>
                  </a:cubicBezTo>
                  <a:lnTo>
                    <a:pt x="30254" y="572"/>
                  </a:lnTo>
                  <a:cubicBezTo>
                    <a:pt x="29254" y="0"/>
                    <a:pt x="27599" y="0"/>
                    <a:pt x="26599" y="572"/>
                  </a:cubicBezTo>
                  <a:lnTo>
                    <a:pt x="1834" y="14883"/>
                  </a:lnTo>
                  <a:cubicBezTo>
                    <a:pt x="822" y="15454"/>
                    <a:pt x="1" y="16883"/>
                    <a:pt x="1" y="18038"/>
                  </a:cubicBezTo>
                  <a:lnTo>
                    <a:pt x="1" y="46649"/>
                  </a:lnTo>
                  <a:cubicBezTo>
                    <a:pt x="1" y="47804"/>
                    <a:pt x="822" y="49232"/>
                    <a:pt x="1834" y="49804"/>
                  </a:cubicBezTo>
                  <a:lnTo>
                    <a:pt x="26599" y="64115"/>
                  </a:lnTo>
                  <a:cubicBezTo>
                    <a:pt x="27599" y="64687"/>
                    <a:pt x="29254" y="64687"/>
                    <a:pt x="30254" y="64115"/>
                  </a:cubicBezTo>
                  <a:lnTo>
                    <a:pt x="55019" y="49804"/>
                  </a:lnTo>
                  <a:cubicBezTo>
                    <a:pt x="56032" y="49232"/>
                    <a:pt x="56853" y="47804"/>
                    <a:pt x="56853" y="46649"/>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7"/>
          <p:cNvSpPr txBox="1"/>
          <p:nvPr/>
        </p:nvSpPr>
        <p:spPr>
          <a:xfrm>
            <a:off x="1249900" y="983625"/>
            <a:ext cx="2173800" cy="411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Precision Marketing</a:t>
            </a:r>
            <a:endParaRPr sz="1800" b="1">
              <a:solidFill>
                <a:schemeClr val="lt1"/>
              </a:solidFill>
              <a:latin typeface="Fira Sans Extra Condensed"/>
              <a:ea typeface="Fira Sans Extra Condensed"/>
              <a:cs typeface="Fira Sans Extra Condensed"/>
              <a:sym typeface="Fira Sans Extra Condensed"/>
            </a:endParaRPr>
          </a:p>
        </p:txBody>
      </p:sp>
      <p:pic>
        <p:nvPicPr>
          <p:cNvPr id="196" name="Google Shape;196;p17"/>
          <p:cNvPicPr preferRelativeResize="0"/>
          <p:nvPr/>
        </p:nvPicPr>
        <p:blipFill>
          <a:blip r:embed="rId4">
            <a:alphaModFix/>
          </a:blip>
          <a:stretch>
            <a:fillRect/>
          </a:stretch>
        </p:blipFill>
        <p:spPr>
          <a:xfrm>
            <a:off x="6070524" y="3787150"/>
            <a:ext cx="1555372" cy="1049575"/>
          </a:xfrm>
          <a:prstGeom prst="rect">
            <a:avLst/>
          </a:prstGeom>
          <a:noFill/>
          <a:ln>
            <a:noFill/>
          </a:ln>
        </p:spPr>
      </p:pic>
      <p:sp>
        <p:nvSpPr>
          <p:cNvPr id="197" name="Google Shape;197;p17"/>
          <p:cNvSpPr txBox="1"/>
          <p:nvPr/>
        </p:nvSpPr>
        <p:spPr>
          <a:xfrm>
            <a:off x="4842025" y="2404313"/>
            <a:ext cx="6225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 CTR</a:t>
            </a:r>
            <a:endParaRPr b="1">
              <a:latin typeface="Roboto"/>
              <a:ea typeface="Roboto"/>
              <a:cs typeface="Roboto"/>
              <a:sym typeface="Roboto"/>
            </a:endParaRPr>
          </a:p>
          <a:p>
            <a:pPr marL="0" lvl="0" indent="0" algn="l" rtl="0">
              <a:spcBef>
                <a:spcPts val="0"/>
              </a:spcBef>
              <a:spcAft>
                <a:spcPts val="0"/>
              </a:spcAft>
              <a:buNone/>
            </a:pPr>
            <a:endParaRPr sz="1100" b="1">
              <a:latin typeface="Roboto"/>
              <a:ea typeface="Roboto"/>
              <a:cs typeface="Roboto"/>
              <a:sym typeface="Roboto"/>
            </a:endParaRPr>
          </a:p>
        </p:txBody>
      </p:sp>
      <p:sp>
        <p:nvSpPr>
          <p:cNvPr id="198" name="Google Shape;198;p17"/>
          <p:cNvSpPr txBox="1"/>
          <p:nvPr/>
        </p:nvSpPr>
        <p:spPr>
          <a:xfrm>
            <a:off x="4845200" y="3125450"/>
            <a:ext cx="958500" cy="45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Conversion Rate</a:t>
            </a:r>
            <a:endParaRPr sz="1200">
              <a:latin typeface="Roboto"/>
              <a:ea typeface="Roboto"/>
              <a:cs typeface="Roboto"/>
              <a:sym typeface="Roboto"/>
            </a:endParaRPr>
          </a:p>
        </p:txBody>
      </p:sp>
      <p:grpSp>
        <p:nvGrpSpPr>
          <p:cNvPr id="199" name="Google Shape;199;p17"/>
          <p:cNvGrpSpPr/>
          <p:nvPr/>
        </p:nvGrpSpPr>
        <p:grpSpPr>
          <a:xfrm>
            <a:off x="5426595" y="1595985"/>
            <a:ext cx="2843205" cy="2560445"/>
            <a:chOff x="535278" y="1305027"/>
            <a:chExt cx="4703400" cy="2933598"/>
          </a:xfrm>
        </p:grpSpPr>
        <p:sp>
          <p:nvSpPr>
            <p:cNvPr id="200" name="Google Shape;200;p17"/>
            <p:cNvSpPr/>
            <p:nvPr/>
          </p:nvSpPr>
          <p:spPr>
            <a:xfrm rot="10800000">
              <a:off x="535278" y="1305027"/>
              <a:ext cx="4703400" cy="845400"/>
            </a:xfrm>
            <a:prstGeom prst="trapezoid">
              <a:avLst>
                <a:gd name="adj" fmla="val 41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rot="10800000">
              <a:off x="1099812" y="2349125"/>
              <a:ext cx="3508500" cy="845400"/>
            </a:xfrm>
            <a:prstGeom prst="trapezoid">
              <a:avLst>
                <a:gd name="adj" fmla="val 4528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rot="10800000">
              <a:off x="1733876" y="3393225"/>
              <a:ext cx="2240400" cy="845400"/>
            </a:xfrm>
            <a:prstGeom prst="trapezoid">
              <a:avLst>
                <a:gd name="adj" fmla="val 4384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7"/>
          <p:cNvSpPr txBox="1"/>
          <p:nvPr/>
        </p:nvSpPr>
        <p:spPr>
          <a:xfrm>
            <a:off x="6225499" y="1695017"/>
            <a:ext cx="1213500" cy="5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Impression</a:t>
            </a:r>
            <a:endParaRPr b="1">
              <a:solidFill>
                <a:schemeClr val="lt1"/>
              </a:solidFill>
              <a:latin typeface="Roboto"/>
              <a:ea typeface="Roboto"/>
              <a:cs typeface="Roboto"/>
              <a:sym typeface="Roboto"/>
            </a:endParaRPr>
          </a:p>
        </p:txBody>
      </p:sp>
      <p:sp>
        <p:nvSpPr>
          <p:cNvPr id="204" name="Google Shape;204;p17"/>
          <p:cNvSpPr txBox="1"/>
          <p:nvPr/>
        </p:nvSpPr>
        <p:spPr>
          <a:xfrm>
            <a:off x="6281762" y="2606253"/>
            <a:ext cx="1101000" cy="5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Roboto"/>
                <a:ea typeface="Roboto"/>
                <a:cs typeface="Roboto"/>
                <a:sym typeface="Roboto"/>
              </a:rPr>
              <a:t>Click</a:t>
            </a:r>
            <a:endParaRPr sz="1300" b="1">
              <a:solidFill>
                <a:schemeClr val="lt1"/>
              </a:solidFill>
              <a:latin typeface="Roboto"/>
              <a:ea typeface="Roboto"/>
              <a:cs typeface="Roboto"/>
              <a:sym typeface="Roboto"/>
            </a:endParaRPr>
          </a:p>
        </p:txBody>
      </p:sp>
      <p:cxnSp>
        <p:nvCxnSpPr>
          <p:cNvPr id="205" name="Google Shape;205;p17"/>
          <p:cNvCxnSpPr>
            <a:stCxn id="206" idx="1"/>
          </p:cNvCxnSpPr>
          <p:nvPr/>
        </p:nvCxnSpPr>
        <p:spPr>
          <a:xfrm rot="10800000">
            <a:off x="5890702" y="2949287"/>
            <a:ext cx="421800" cy="837900"/>
          </a:xfrm>
          <a:prstGeom prst="bentConnector2">
            <a:avLst/>
          </a:prstGeom>
          <a:noFill/>
          <a:ln w="9525" cap="flat" cmpd="sng">
            <a:solidFill>
              <a:schemeClr val="dk2"/>
            </a:solidFill>
            <a:prstDash val="solid"/>
            <a:round/>
            <a:headEnd type="triangle" w="med" len="med"/>
            <a:tailEnd type="none" w="med" len="med"/>
          </a:ln>
        </p:spPr>
      </p:cxnSp>
      <p:cxnSp>
        <p:nvCxnSpPr>
          <p:cNvPr id="207" name="Google Shape;207;p17"/>
          <p:cNvCxnSpPr/>
          <p:nvPr/>
        </p:nvCxnSpPr>
        <p:spPr>
          <a:xfrm rot="5400000" flipH="1">
            <a:off x="5305530" y="2297248"/>
            <a:ext cx="911700" cy="391500"/>
          </a:xfrm>
          <a:prstGeom prst="bentConnector4">
            <a:avLst>
              <a:gd name="adj1" fmla="val 12"/>
              <a:gd name="adj2" fmla="val 127513"/>
            </a:avLst>
          </a:prstGeom>
          <a:noFill/>
          <a:ln w="9525" cap="flat" cmpd="sng">
            <a:solidFill>
              <a:schemeClr val="dk2"/>
            </a:solidFill>
            <a:prstDash val="solid"/>
            <a:round/>
            <a:headEnd type="triangle" w="med" len="med"/>
            <a:tailEnd type="none" w="med" len="med"/>
          </a:ln>
        </p:spPr>
      </p:cxnSp>
      <p:sp>
        <p:nvSpPr>
          <p:cNvPr id="208" name="Google Shape;208;p17"/>
          <p:cNvSpPr txBox="1"/>
          <p:nvPr/>
        </p:nvSpPr>
        <p:spPr>
          <a:xfrm>
            <a:off x="5761312" y="983625"/>
            <a:ext cx="2173800" cy="411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Monetization</a:t>
            </a:r>
            <a:endParaRPr sz="1800" b="1">
              <a:solidFill>
                <a:schemeClr val="lt1"/>
              </a:solidFill>
              <a:latin typeface="Fira Sans Extra Condensed"/>
              <a:ea typeface="Fira Sans Extra Condensed"/>
              <a:cs typeface="Fira Sans Extra Condensed"/>
              <a:sym typeface="Fira Sans Extra Condensed"/>
            </a:endParaRPr>
          </a:p>
        </p:txBody>
      </p:sp>
      <p:sp>
        <p:nvSpPr>
          <p:cNvPr id="206" name="Google Shape;206;p17"/>
          <p:cNvSpPr txBox="1"/>
          <p:nvPr/>
        </p:nvSpPr>
        <p:spPr>
          <a:xfrm>
            <a:off x="6312502" y="3517487"/>
            <a:ext cx="1039500" cy="5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Roboto"/>
                <a:ea typeface="Roboto"/>
                <a:cs typeface="Roboto"/>
                <a:sym typeface="Roboto"/>
              </a:rPr>
              <a:t>Conversion</a:t>
            </a:r>
            <a:endParaRPr sz="1200" b="1">
              <a:solidFill>
                <a:schemeClr val="lt1"/>
              </a:solidFill>
              <a:latin typeface="Roboto"/>
              <a:ea typeface="Roboto"/>
              <a:cs typeface="Roboto"/>
              <a:sym typeface="Roboto"/>
            </a:endParaRPr>
          </a:p>
        </p:txBody>
      </p:sp>
      <p:pic>
        <p:nvPicPr>
          <p:cNvPr id="209" name="Google Shape;209;p17"/>
          <p:cNvPicPr preferRelativeResize="0"/>
          <p:nvPr/>
        </p:nvPicPr>
        <p:blipFill rotWithShape="1">
          <a:blip r:embed="rId5">
            <a:alphaModFix/>
          </a:blip>
          <a:srcRect l="2930" r="-2929"/>
          <a:stretch/>
        </p:blipFill>
        <p:spPr>
          <a:xfrm>
            <a:off x="4959639" y="2104335"/>
            <a:ext cx="391200" cy="391200"/>
          </a:xfrm>
          <a:prstGeom prst="rect">
            <a:avLst/>
          </a:prstGeom>
          <a:noFill/>
          <a:ln>
            <a:noFill/>
          </a:ln>
        </p:spPr>
      </p:pic>
      <p:sp>
        <p:nvSpPr>
          <p:cNvPr id="210" name="Google Shape;210;p17"/>
          <p:cNvSpPr/>
          <p:nvPr/>
        </p:nvSpPr>
        <p:spPr>
          <a:xfrm>
            <a:off x="3884625" y="2314768"/>
            <a:ext cx="326700" cy="254700"/>
          </a:xfrm>
          <a:prstGeom prst="chevron">
            <a:avLst>
              <a:gd name="adj" fmla="val 50000"/>
            </a:avLst>
          </a:prstGeom>
          <a:solidFill>
            <a:srgbClr val="C79DA9">
              <a:alpha val="50199"/>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150729" y="2314768"/>
            <a:ext cx="326700" cy="254700"/>
          </a:xfrm>
          <a:prstGeom prst="chevron">
            <a:avLst>
              <a:gd name="adj" fmla="val 50000"/>
            </a:avLst>
          </a:prstGeom>
          <a:solidFill>
            <a:srgbClr val="C79DA9">
              <a:alpha val="50199"/>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416833" y="2313375"/>
            <a:ext cx="326700" cy="254700"/>
          </a:xfrm>
          <a:prstGeom prst="chevron">
            <a:avLst>
              <a:gd name="adj" fmla="val 50000"/>
            </a:avLst>
          </a:prstGeom>
          <a:solidFill>
            <a:srgbClr val="C79DA9">
              <a:alpha val="50199"/>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p:nvPr/>
        </p:nvSpPr>
        <p:spPr>
          <a:xfrm>
            <a:off x="2660250" y="772052"/>
            <a:ext cx="3823500" cy="359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chemeClr val="lt1"/>
                </a:solidFill>
                <a:latin typeface="Fira Sans Extra Condensed"/>
                <a:ea typeface="Fira Sans Extra Condensed"/>
                <a:cs typeface="Fira Sans Extra Condensed"/>
                <a:sym typeface="Fira Sans Extra Condensed"/>
              </a:rPr>
              <a:t>02</a:t>
            </a:r>
            <a:endParaRPr sz="4000" b="1">
              <a:solidFill>
                <a:schemeClr val="lt1"/>
              </a:solidFill>
              <a:latin typeface="Fira Sans Extra Condensed"/>
              <a:ea typeface="Fira Sans Extra Condensed"/>
              <a:cs typeface="Fira Sans Extra Condensed"/>
              <a:sym typeface="Fira Sans Extra Condensed"/>
            </a:endParaRPr>
          </a:p>
          <a:p>
            <a:pPr marL="0" lvl="0" indent="0" algn="ctr" rtl="0">
              <a:lnSpc>
                <a:spcPct val="115000"/>
              </a:lnSpc>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Data &amp; EDA</a:t>
            </a:r>
            <a:endParaRPr sz="3000" b="1">
              <a:solidFill>
                <a:schemeClr val="lt1"/>
              </a:solidFill>
              <a:latin typeface="Fira Sans Extra Condensed"/>
              <a:ea typeface="Fira Sans Extra Condensed"/>
              <a:cs typeface="Fira Sans Extra Condensed"/>
              <a:sym typeface="Fira Sans Extra Condensed"/>
            </a:endParaRPr>
          </a:p>
        </p:txBody>
      </p:sp>
      <p:sp>
        <p:nvSpPr>
          <p:cNvPr id="219" name="Google Shape;21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Dataset Introduction</a:t>
            </a:r>
            <a:endParaRPr/>
          </a:p>
        </p:txBody>
      </p:sp>
      <p:graphicFrame>
        <p:nvGraphicFramePr>
          <p:cNvPr id="225" name="Google Shape;225;p19"/>
          <p:cNvGraphicFramePr/>
          <p:nvPr/>
        </p:nvGraphicFramePr>
        <p:xfrm>
          <a:off x="457200" y="1190600"/>
          <a:ext cx="2552700" cy="3370025"/>
        </p:xfrm>
        <a:graphic>
          <a:graphicData uri="http://schemas.openxmlformats.org/drawingml/2006/table">
            <a:tbl>
              <a:tblPr>
                <a:noFill/>
                <a:tableStyleId>{8EF185F0-7202-42A7-93AA-44739D9522A4}</a:tableStyleId>
              </a:tblPr>
              <a:tblGrid>
                <a:gridCol w="1114575">
                  <a:extLst>
                    <a:ext uri="{9D8B030D-6E8A-4147-A177-3AD203B41FA5}">
                      <a16:colId xmlns:a16="http://schemas.microsoft.com/office/drawing/2014/main" val="20000"/>
                    </a:ext>
                  </a:extLst>
                </a:gridCol>
                <a:gridCol w="1438125">
                  <a:extLst>
                    <a:ext uri="{9D8B030D-6E8A-4147-A177-3AD203B41FA5}">
                      <a16:colId xmlns:a16="http://schemas.microsoft.com/office/drawing/2014/main" val="20001"/>
                    </a:ext>
                  </a:extLst>
                </a:gridCol>
              </a:tblGrid>
              <a:tr h="55925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Size &amp; Shape</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hMerge="1">
                  <a:txBody>
                    <a:bodyPr/>
                    <a:lstStyle/>
                    <a:p>
                      <a:endParaRPr lang="zh-CN"/>
                    </a:p>
                  </a:txBody>
                  <a:tcPr/>
                </a:tc>
                <a:extLst>
                  <a:ext uri="{0D108BD9-81ED-4DB2-BD59-A6C34878D82A}">
                    <a16:rowId xmlns:a16="http://schemas.microsoft.com/office/drawing/2014/main" val="10000"/>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Size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456 MB</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1"/>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Rows &amp; Columns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#3M </a:t>
                      </a: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#36</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2"/>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Target </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Variable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‘Label’</a:t>
                      </a:r>
                      <a:endParaRPr>
                        <a:solidFill>
                          <a:schemeClr val="dk1"/>
                        </a:solidFill>
                        <a:latin typeface="Roboto"/>
                        <a:ea typeface="Roboto"/>
                        <a:cs typeface="Roboto"/>
                        <a:sym typeface="Roboto"/>
                      </a:endParaRPr>
                    </a:p>
                    <a:p>
                      <a:pPr marL="0" lvl="0" indent="0" algn="ctr" rtl="0">
                        <a:spcBef>
                          <a:spcPts val="0"/>
                        </a:spcBef>
                        <a:spcAft>
                          <a:spcPts val="0"/>
                        </a:spcAft>
                        <a:buNone/>
                      </a:pPr>
                      <a:r>
                        <a:rPr lang="en">
                          <a:solidFill>
                            <a:schemeClr val="dk1"/>
                          </a:solidFill>
                          <a:latin typeface="Roboto"/>
                          <a:ea typeface="Roboto"/>
                          <a:cs typeface="Roboto"/>
                          <a:sym typeface="Roboto"/>
                        </a:rPr>
                        <a:t>(1 = clicked)</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3"/>
                  </a:ext>
                </a:extLst>
              </a:tr>
            </a:tbl>
          </a:graphicData>
        </a:graphic>
      </p:graphicFrame>
      <p:graphicFrame>
        <p:nvGraphicFramePr>
          <p:cNvPr id="226" name="Google Shape;226;p19"/>
          <p:cNvGraphicFramePr/>
          <p:nvPr/>
        </p:nvGraphicFramePr>
        <p:xfrm>
          <a:off x="3295650" y="1190600"/>
          <a:ext cx="2552700" cy="3370025"/>
        </p:xfrm>
        <a:graphic>
          <a:graphicData uri="http://schemas.openxmlformats.org/drawingml/2006/table">
            <a:tbl>
              <a:tblPr>
                <a:noFill/>
                <a:tableStyleId>{8EF185F0-7202-42A7-93AA-44739D9522A4}</a:tableStyleId>
              </a:tblPr>
              <a:tblGrid>
                <a:gridCol w="1114575">
                  <a:extLst>
                    <a:ext uri="{9D8B030D-6E8A-4147-A177-3AD203B41FA5}">
                      <a16:colId xmlns:a16="http://schemas.microsoft.com/office/drawing/2014/main" val="20000"/>
                    </a:ext>
                  </a:extLst>
                </a:gridCol>
                <a:gridCol w="1438125">
                  <a:extLst>
                    <a:ext uri="{9D8B030D-6E8A-4147-A177-3AD203B41FA5}">
                      <a16:colId xmlns:a16="http://schemas.microsoft.com/office/drawing/2014/main" val="20001"/>
                    </a:ext>
                  </a:extLst>
                </a:gridCol>
              </a:tblGrid>
              <a:tr h="55925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Features Groups </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zh-CN"/>
                    </a:p>
                  </a:txBody>
                  <a:tcPr/>
                </a:tc>
                <a:extLst>
                  <a:ext uri="{0D108BD9-81ED-4DB2-BD59-A6C34878D82A}">
                    <a16:rowId xmlns:a16="http://schemas.microsoft.com/office/drawing/2014/main" val="10000"/>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User</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37650"/>
                      </a:srgbClr>
                    </a:solidFill>
                  </a:tcPr>
                </a:tc>
                <a:tc>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uid</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age</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gender</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net_type …</a:t>
                      </a:r>
                      <a:endParaRPr sz="1200">
                        <a:solidFill>
                          <a:schemeClr val="dk1"/>
                        </a:solidFill>
                        <a:latin typeface="Roboto"/>
                        <a:ea typeface="Roboto"/>
                        <a:cs typeface="Roboto"/>
                        <a:sym typeface="Roboto"/>
                      </a:endParaRPr>
                    </a:p>
                  </a:txBody>
                  <a:tcPr marL="57150"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extLst>
                  <a:ext uri="{0D108BD9-81ED-4DB2-BD59-A6C34878D82A}">
                    <a16:rowId xmlns:a16="http://schemas.microsoft.com/office/drawing/2014/main" val="10001"/>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Ads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50199"/>
                      </a:srgbClr>
                    </a:solidFill>
                  </a:tcPr>
                </a:tc>
                <a:tc>
                  <a:txBody>
                    <a:bodyPr/>
                    <a:lstStyle/>
                    <a:p>
                      <a:pPr marL="0" lvl="0" indent="0" algn="ctr" rtl="0">
                        <a:spcBef>
                          <a:spcPts val="0"/>
                        </a:spcBef>
                        <a:spcAft>
                          <a:spcPts val="0"/>
                        </a:spcAft>
                        <a:buNone/>
                      </a:pPr>
                      <a:r>
                        <a:rPr lang="en" sz="1300">
                          <a:solidFill>
                            <a:schemeClr val="dk1"/>
                          </a:solidFill>
                          <a:latin typeface="Roboto"/>
                          <a:ea typeface="Roboto"/>
                          <a:cs typeface="Roboto"/>
                          <a:sym typeface="Roboto"/>
                        </a:rPr>
                        <a:t>adv_id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slot_id</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Inter_type_cd …</a:t>
                      </a:r>
                      <a:endParaRPr sz="13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25099"/>
                      </a:srgbClr>
                    </a:solidFill>
                  </a:tcPr>
                </a:tc>
                <a:extLst>
                  <a:ext uri="{0D108BD9-81ED-4DB2-BD59-A6C34878D82A}">
                    <a16:rowId xmlns:a16="http://schemas.microsoft.com/office/drawing/2014/main" val="10002"/>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Apps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37650"/>
                      </a:srgbClr>
                    </a:solidFill>
                  </a:tcPr>
                </a:tc>
                <a:tc>
                  <a:txBody>
                    <a:bodyPr/>
                    <a:lstStyle/>
                    <a:p>
                      <a:pPr marL="0" lvl="0" indent="0" algn="ctr" rtl="0">
                        <a:spcBef>
                          <a:spcPts val="0"/>
                        </a:spcBef>
                        <a:spcAft>
                          <a:spcPts val="0"/>
                        </a:spcAft>
                        <a:buNone/>
                      </a:pPr>
                      <a:r>
                        <a:rPr lang="en" sz="1300">
                          <a:solidFill>
                            <a:schemeClr val="dk1"/>
                          </a:solidFill>
                          <a:latin typeface="Roboto"/>
                          <a:ea typeface="Roboto"/>
                          <a:cs typeface="Roboto"/>
                          <a:sym typeface="Roboto"/>
                        </a:rPr>
                        <a:t>spread_app_id</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app_first_class</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his_app_size …</a:t>
                      </a:r>
                      <a:endParaRPr sz="13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79DA9">
                        <a:alpha val="12549"/>
                      </a:srgbClr>
                    </a:solidFill>
                  </a:tcPr>
                </a:tc>
                <a:extLst>
                  <a:ext uri="{0D108BD9-81ED-4DB2-BD59-A6C34878D82A}">
                    <a16:rowId xmlns:a16="http://schemas.microsoft.com/office/drawing/2014/main" val="10003"/>
                  </a:ext>
                </a:extLst>
              </a:tr>
            </a:tbl>
          </a:graphicData>
        </a:graphic>
      </p:graphicFrame>
      <p:graphicFrame>
        <p:nvGraphicFramePr>
          <p:cNvPr id="227" name="Google Shape;227;p19"/>
          <p:cNvGraphicFramePr/>
          <p:nvPr/>
        </p:nvGraphicFramePr>
        <p:xfrm>
          <a:off x="6134100" y="1190600"/>
          <a:ext cx="2552700" cy="3370025"/>
        </p:xfrm>
        <a:graphic>
          <a:graphicData uri="http://schemas.openxmlformats.org/drawingml/2006/table">
            <a:tbl>
              <a:tblPr>
                <a:noFill/>
                <a:tableStyleId>{8EF185F0-7202-42A7-93AA-44739D9522A4}</a:tableStyleId>
              </a:tblPr>
              <a:tblGrid>
                <a:gridCol w="1122750">
                  <a:extLst>
                    <a:ext uri="{9D8B030D-6E8A-4147-A177-3AD203B41FA5}">
                      <a16:colId xmlns:a16="http://schemas.microsoft.com/office/drawing/2014/main" val="20000"/>
                    </a:ext>
                  </a:extLst>
                </a:gridCol>
                <a:gridCol w="1429950">
                  <a:extLst>
                    <a:ext uri="{9D8B030D-6E8A-4147-A177-3AD203B41FA5}">
                      <a16:colId xmlns:a16="http://schemas.microsoft.com/office/drawing/2014/main" val="20001"/>
                    </a:ext>
                  </a:extLst>
                </a:gridCol>
              </a:tblGrid>
              <a:tr h="55925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Stats</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hMerge="1">
                  <a:txBody>
                    <a:bodyPr/>
                    <a:lstStyle/>
                    <a:p>
                      <a:endParaRPr lang="zh-CN"/>
                    </a:p>
                  </a:txBody>
                  <a:tcPr/>
                </a:tc>
                <a:extLst>
                  <a:ext uri="{0D108BD9-81ED-4DB2-BD59-A6C34878D82A}">
                    <a16:rowId xmlns:a16="http://schemas.microsoft.com/office/drawing/2014/main" val="10000"/>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Dtype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sz="1300">
                          <a:solidFill>
                            <a:schemeClr val="dk1"/>
                          </a:solidFill>
                          <a:latin typeface="Roboto"/>
                          <a:ea typeface="Roboto"/>
                          <a:cs typeface="Roboto"/>
                          <a:sym typeface="Roboto"/>
                        </a:rPr>
                        <a:t>All numerical</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Int64 / float64</a:t>
                      </a:r>
                      <a:endParaRPr sz="13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1"/>
                  </a:ext>
                </a:extLst>
              </a:tr>
              <a:tr h="936925">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Missing</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50199"/>
                      </a:srgbClr>
                    </a:solidFill>
                  </a:tcPr>
                </a:tc>
                <a:tc>
                  <a:txBody>
                    <a:bodyPr/>
                    <a:lstStyle/>
                    <a:p>
                      <a:pPr marL="0" lvl="0" indent="0" algn="ctr"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Represented </a:t>
                      </a:r>
                      <a:endParaRPr sz="13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by -1</a:t>
                      </a:r>
                      <a:endParaRPr sz="13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25099"/>
                      </a:srgbClr>
                    </a:solidFill>
                  </a:tcPr>
                </a:tc>
                <a:extLst>
                  <a:ext uri="{0D108BD9-81ED-4DB2-BD59-A6C34878D82A}">
                    <a16:rowId xmlns:a16="http://schemas.microsoft.com/office/drawing/2014/main" val="10002"/>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Unique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sz="1300">
                          <a:solidFill>
                            <a:schemeClr val="dk1"/>
                          </a:solidFill>
                          <a:latin typeface="Roboto"/>
                          <a:ea typeface="Roboto"/>
                          <a:cs typeface="Roboto"/>
                          <a:sym typeface="Roboto"/>
                        </a:rPr>
                        <a:t>uid: #1.05M</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adv_id: #5796</a:t>
                      </a:r>
                      <a:endParaRPr sz="13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3"/>
                  </a:ext>
                </a:extLst>
              </a:tr>
            </a:tbl>
          </a:graphicData>
        </a:graphic>
      </p:graphicFrame>
      <p:sp>
        <p:nvSpPr>
          <p:cNvPr id="228" name="Google Shape;22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0"/>
          <p:cNvPicPr preferRelativeResize="0"/>
          <p:nvPr/>
        </p:nvPicPr>
        <p:blipFill>
          <a:blip r:embed="rId3">
            <a:alphaModFix/>
          </a:blip>
          <a:stretch>
            <a:fillRect/>
          </a:stretch>
        </p:blipFill>
        <p:spPr>
          <a:xfrm>
            <a:off x="4496400" y="1986152"/>
            <a:ext cx="4283100" cy="2963847"/>
          </a:xfrm>
          <a:prstGeom prst="rect">
            <a:avLst/>
          </a:prstGeom>
          <a:noFill/>
          <a:ln>
            <a:noFill/>
          </a:ln>
        </p:spPr>
      </p:pic>
      <p:grpSp>
        <p:nvGrpSpPr>
          <p:cNvPr id="234" name="Google Shape;234;p20"/>
          <p:cNvGrpSpPr/>
          <p:nvPr/>
        </p:nvGrpSpPr>
        <p:grpSpPr>
          <a:xfrm>
            <a:off x="5111563" y="983125"/>
            <a:ext cx="3280767" cy="746196"/>
            <a:chOff x="-12" y="988498"/>
            <a:chExt cx="3022913" cy="672612"/>
          </a:xfrm>
        </p:grpSpPr>
        <p:grpSp>
          <p:nvGrpSpPr>
            <p:cNvPr id="235" name="Google Shape;235;p20"/>
            <p:cNvGrpSpPr/>
            <p:nvPr/>
          </p:nvGrpSpPr>
          <p:grpSpPr>
            <a:xfrm>
              <a:off x="660400" y="988498"/>
              <a:ext cx="2362500" cy="672612"/>
              <a:chOff x="660400" y="1024098"/>
              <a:chExt cx="2362500" cy="672612"/>
            </a:xfrm>
          </p:grpSpPr>
          <p:sp>
            <p:nvSpPr>
              <p:cNvPr id="236" name="Google Shape;236;p20"/>
              <p:cNvSpPr txBox="1"/>
              <p:nvPr/>
            </p:nvSpPr>
            <p:spPr>
              <a:xfrm>
                <a:off x="660401" y="1024098"/>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Histplot</a:t>
                </a:r>
                <a:endParaRPr sz="1800" b="1">
                  <a:solidFill>
                    <a:srgbClr val="000000"/>
                  </a:solidFill>
                  <a:latin typeface="Fira Sans Extra Condensed"/>
                  <a:ea typeface="Fira Sans Extra Condensed"/>
                  <a:cs typeface="Fira Sans Extra Condensed"/>
                  <a:sym typeface="Fira Sans Extra Condensed"/>
                </a:endParaRPr>
              </a:p>
            </p:txBody>
          </p:sp>
          <p:sp>
            <p:nvSpPr>
              <p:cNvPr id="237" name="Google Shape;237;p20"/>
              <p:cNvSpPr txBox="1"/>
              <p:nvPr/>
            </p:nvSpPr>
            <p:spPr>
              <a:xfrm>
                <a:off x="660400" y="1298010"/>
                <a:ext cx="23625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User with low impression are much more likely to click</a:t>
                </a:r>
                <a:endParaRPr sz="1200">
                  <a:latin typeface="Roboto"/>
                  <a:ea typeface="Roboto"/>
                  <a:cs typeface="Roboto"/>
                  <a:sym typeface="Roboto"/>
                </a:endParaRPr>
              </a:p>
            </p:txBody>
          </p:sp>
        </p:grpSp>
        <p:sp>
          <p:nvSpPr>
            <p:cNvPr id="238" name="Google Shape;238;p20"/>
            <p:cNvSpPr/>
            <p:nvPr/>
          </p:nvSpPr>
          <p:spPr>
            <a:xfrm>
              <a:off x="-12" y="1052506"/>
              <a:ext cx="547500" cy="5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9" name="Google Shape;23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40" name="Google Shape;240;p20"/>
          <p:cNvPicPr preferRelativeResize="0"/>
          <p:nvPr/>
        </p:nvPicPr>
        <p:blipFill>
          <a:blip r:embed="rId4">
            <a:alphaModFix/>
          </a:blip>
          <a:stretch>
            <a:fillRect/>
          </a:stretch>
        </p:blipFill>
        <p:spPr>
          <a:xfrm>
            <a:off x="2515375" y="583475"/>
            <a:ext cx="1532200" cy="1545475"/>
          </a:xfrm>
          <a:prstGeom prst="rect">
            <a:avLst/>
          </a:prstGeom>
          <a:noFill/>
          <a:ln>
            <a:noFill/>
          </a:ln>
        </p:spPr>
      </p:pic>
      <p:grpSp>
        <p:nvGrpSpPr>
          <p:cNvPr id="241" name="Google Shape;241;p20"/>
          <p:cNvGrpSpPr/>
          <p:nvPr/>
        </p:nvGrpSpPr>
        <p:grpSpPr>
          <a:xfrm>
            <a:off x="603060" y="806578"/>
            <a:ext cx="2131342" cy="696297"/>
            <a:chOff x="6030588" y="1135250"/>
            <a:chExt cx="2857792" cy="696297"/>
          </a:xfrm>
        </p:grpSpPr>
        <p:grpSp>
          <p:nvGrpSpPr>
            <p:cNvPr id="242" name="Google Shape;242;p20"/>
            <p:cNvGrpSpPr/>
            <p:nvPr/>
          </p:nvGrpSpPr>
          <p:grpSpPr>
            <a:xfrm>
              <a:off x="6827369" y="1135250"/>
              <a:ext cx="2061011" cy="696297"/>
              <a:chOff x="6827369" y="1170850"/>
              <a:chExt cx="2061011" cy="696297"/>
            </a:xfrm>
          </p:grpSpPr>
          <p:sp>
            <p:nvSpPr>
              <p:cNvPr id="243" name="Google Shape;243;p20"/>
              <p:cNvSpPr txBox="1"/>
              <p:nvPr/>
            </p:nvSpPr>
            <p:spPr>
              <a:xfrm>
                <a:off x="6827380" y="11708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Pie Chart</a:t>
                </a:r>
                <a:endParaRPr sz="1800" b="1">
                  <a:solidFill>
                    <a:srgbClr val="000000"/>
                  </a:solidFill>
                  <a:latin typeface="Fira Sans Extra Condensed"/>
                  <a:ea typeface="Fira Sans Extra Condensed"/>
                  <a:cs typeface="Fira Sans Extra Condensed"/>
                  <a:sym typeface="Fira Sans Extra Condensed"/>
                </a:endParaRPr>
              </a:p>
            </p:txBody>
          </p:sp>
          <p:sp>
            <p:nvSpPr>
              <p:cNvPr id="244" name="Google Shape;244;p20"/>
              <p:cNvSpPr txBox="1"/>
              <p:nvPr/>
            </p:nvSpPr>
            <p:spPr>
              <a:xfrm>
                <a:off x="6827369" y="1468447"/>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Very Imbalanced target variable</a:t>
                </a:r>
                <a:endParaRPr sz="1200">
                  <a:solidFill>
                    <a:srgbClr val="000000"/>
                  </a:solidFill>
                  <a:latin typeface="Roboto"/>
                  <a:ea typeface="Roboto"/>
                  <a:cs typeface="Roboto"/>
                  <a:sym typeface="Roboto"/>
                </a:endParaRPr>
              </a:p>
            </p:txBody>
          </p:sp>
        </p:grpSp>
        <p:sp>
          <p:nvSpPr>
            <p:cNvPr id="245" name="Google Shape;245;p20"/>
            <p:cNvSpPr/>
            <p:nvPr/>
          </p:nvSpPr>
          <p:spPr>
            <a:xfrm>
              <a:off x="6030588" y="1199077"/>
              <a:ext cx="7968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46" name="Google Shape;246;p20"/>
          <p:cNvGrpSpPr/>
          <p:nvPr/>
        </p:nvGrpSpPr>
        <p:grpSpPr>
          <a:xfrm>
            <a:off x="612830" y="2076550"/>
            <a:ext cx="2915791" cy="731329"/>
            <a:chOff x="6031996" y="4010425"/>
            <a:chExt cx="2586985" cy="731329"/>
          </a:xfrm>
        </p:grpSpPr>
        <p:grpSp>
          <p:nvGrpSpPr>
            <p:cNvPr id="247" name="Google Shape;247;p20"/>
            <p:cNvGrpSpPr/>
            <p:nvPr/>
          </p:nvGrpSpPr>
          <p:grpSpPr>
            <a:xfrm>
              <a:off x="6556573" y="4010425"/>
              <a:ext cx="2062408" cy="731329"/>
              <a:chOff x="6556573" y="3763450"/>
              <a:chExt cx="2062408" cy="731329"/>
            </a:xfrm>
          </p:grpSpPr>
          <p:sp>
            <p:nvSpPr>
              <p:cNvPr id="248" name="Google Shape;248;p20"/>
              <p:cNvSpPr txBox="1"/>
              <p:nvPr/>
            </p:nvSpPr>
            <p:spPr>
              <a:xfrm>
                <a:off x="6556573" y="3763450"/>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Bar chart</a:t>
                </a:r>
                <a:endParaRPr sz="1800" b="1">
                  <a:solidFill>
                    <a:srgbClr val="000000"/>
                  </a:solidFill>
                  <a:latin typeface="Fira Sans Extra Condensed"/>
                  <a:ea typeface="Fira Sans Extra Condensed"/>
                  <a:cs typeface="Fira Sans Extra Condensed"/>
                  <a:sym typeface="Fira Sans Extra Condensed"/>
                </a:endParaRPr>
              </a:p>
            </p:txBody>
          </p:sp>
          <p:sp>
            <p:nvSpPr>
              <p:cNvPr id="249" name="Google Shape;249;p20"/>
              <p:cNvSpPr txBox="1"/>
              <p:nvPr/>
            </p:nvSpPr>
            <p:spPr>
              <a:xfrm>
                <a:off x="6557981" y="4091279"/>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CTR of Day 6 &amp; 7 are lower,</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Day 2 has the highest CTR</a:t>
                </a:r>
                <a:endParaRPr sz="1200">
                  <a:latin typeface="Roboto"/>
                  <a:ea typeface="Roboto"/>
                  <a:cs typeface="Roboto"/>
                  <a:sym typeface="Roboto"/>
                </a:endParaRPr>
              </a:p>
            </p:txBody>
          </p:sp>
        </p:grpSp>
        <p:sp>
          <p:nvSpPr>
            <p:cNvPr id="250" name="Google Shape;250;p20"/>
            <p:cNvSpPr/>
            <p:nvPr/>
          </p:nvSpPr>
          <p:spPr>
            <a:xfrm>
              <a:off x="6031996" y="4053164"/>
              <a:ext cx="5274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251" name="Google Shape;251;p20" title="Gráfico"/>
          <p:cNvPicPr preferRelativeResize="0"/>
          <p:nvPr/>
        </p:nvPicPr>
        <p:blipFill>
          <a:blip r:embed="rId5">
            <a:alphaModFix/>
          </a:blip>
          <a:stretch>
            <a:fillRect/>
          </a:stretch>
        </p:blipFill>
        <p:spPr>
          <a:xfrm>
            <a:off x="542975" y="2807875"/>
            <a:ext cx="3803394" cy="2142125"/>
          </a:xfrm>
          <a:prstGeom prst="rect">
            <a:avLst/>
          </a:prstGeom>
          <a:noFill/>
          <a:ln>
            <a:noFill/>
          </a:ln>
        </p:spPr>
      </p:pic>
      <p:sp>
        <p:nvSpPr>
          <p:cNvPr id="252" name="Google Shape;252;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409150" y="3352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EDA</a:t>
            </a:r>
            <a:endParaRPr/>
          </a:p>
        </p:txBody>
      </p:sp>
      <p:cxnSp>
        <p:nvCxnSpPr>
          <p:cNvPr id="258" name="Google Shape;258;p21"/>
          <p:cNvCxnSpPr>
            <a:endCxn id="259" idx="2"/>
          </p:cNvCxnSpPr>
          <p:nvPr/>
        </p:nvCxnSpPr>
        <p:spPr>
          <a:xfrm rot="-5400000">
            <a:off x="6616571" y="3902873"/>
            <a:ext cx="268500" cy="6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260" name="Google Shape;260;p21"/>
          <p:cNvCxnSpPr>
            <a:stCxn id="261" idx="0"/>
          </p:cNvCxnSpPr>
          <p:nvPr/>
        </p:nvCxnSpPr>
        <p:spPr>
          <a:xfrm rot="-5400000">
            <a:off x="2028102" y="1670300"/>
            <a:ext cx="345900" cy="6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262" name="Google Shape;262;p21"/>
          <p:cNvCxnSpPr/>
          <p:nvPr/>
        </p:nvCxnSpPr>
        <p:spPr>
          <a:xfrm rot="-5400000">
            <a:off x="2681425" y="2765575"/>
            <a:ext cx="3643500" cy="2400"/>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259" name="Google Shape;259;p21"/>
          <p:cNvPicPr preferRelativeResize="0"/>
          <p:nvPr/>
        </p:nvPicPr>
        <p:blipFill>
          <a:blip r:embed="rId3">
            <a:alphaModFix/>
          </a:blip>
          <a:stretch>
            <a:fillRect/>
          </a:stretch>
        </p:blipFill>
        <p:spPr>
          <a:xfrm>
            <a:off x="5102406" y="909473"/>
            <a:ext cx="3297430" cy="2859450"/>
          </a:xfrm>
          <a:prstGeom prst="rect">
            <a:avLst/>
          </a:prstGeom>
          <a:noFill/>
          <a:ln>
            <a:noFill/>
          </a:ln>
        </p:spPr>
      </p:pic>
      <p:sp>
        <p:nvSpPr>
          <p:cNvPr id="263" name="Google Shape;263;p21"/>
          <p:cNvSpPr txBox="1"/>
          <p:nvPr/>
        </p:nvSpPr>
        <p:spPr>
          <a:xfrm>
            <a:off x="5665275" y="4037500"/>
            <a:ext cx="2171700" cy="567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Correlation Heatmap</a:t>
            </a:r>
            <a:endParaRPr sz="1800" b="1">
              <a:solidFill>
                <a:schemeClr val="lt1"/>
              </a:solidFill>
              <a:latin typeface="Fira Sans Extra Condensed"/>
              <a:ea typeface="Fira Sans Extra Condensed"/>
              <a:cs typeface="Fira Sans Extra Condensed"/>
              <a:sym typeface="Fira Sans Extra Condensed"/>
            </a:endParaRPr>
          </a:p>
        </p:txBody>
      </p:sp>
      <p:sp>
        <p:nvSpPr>
          <p:cNvPr id="264" name="Google Shape;264;p21"/>
          <p:cNvSpPr txBox="1"/>
          <p:nvPr/>
        </p:nvSpPr>
        <p:spPr>
          <a:xfrm>
            <a:off x="1114900" y="876700"/>
            <a:ext cx="2171700" cy="603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CTR Distribution</a:t>
            </a:r>
            <a:endParaRPr sz="1800" b="1">
              <a:solidFill>
                <a:schemeClr val="lt1"/>
              </a:solidFill>
              <a:latin typeface="Fira Sans Extra Condensed"/>
              <a:ea typeface="Fira Sans Extra Condensed"/>
              <a:cs typeface="Fira Sans Extra Condensed"/>
              <a:sym typeface="Fira Sans Extra Condensed"/>
            </a:endParaRPr>
          </a:p>
        </p:txBody>
      </p:sp>
      <p:pic>
        <p:nvPicPr>
          <p:cNvPr id="261" name="Google Shape;261;p21"/>
          <p:cNvPicPr preferRelativeResize="0"/>
          <p:nvPr/>
        </p:nvPicPr>
        <p:blipFill>
          <a:blip r:embed="rId4">
            <a:alphaModFix/>
          </a:blip>
          <a:stretch>
            <a:fillRect/>
          </a:stretch>
        </p:blipFill>
        <p:spPr>
          <a:xfrm>
            <a:off x="695864" y="1843550"/>
            <a:ext cx="3009775" cy="2760950"/>
          </a:xfrm>
          <a:prstGeom prst="rect">
            <a:avLst/>
          </a:prstGeom>
          <a:noFill/>
          <a:ln>
            <a:noFill/>
          </a:ln>
        </p:spPr>
      </p:pic>
      <p:sp>
        <p:nvSpPr>
          <p:cNvPr id="265" name="Google Shape;265;p21"/>
          <p:cNvSpPr/>
          <p:nvPr/>
        </p:nvSpPr>
        <p:spPr>
          <a:xfrm>
            <a:off x="807025" y="608188"/>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04</a:t>
            </a:r>
            <a:endParaRPr sz="1700" b="1">
              <a:solidFill>
                <a:schemeClr val="lt1"/>
              </a:solidFill>
              <a:latin typeface="Fira Sans Extra Condensed"/>
              <a:ea typeface="Fira Sans Extra Condensed"/>
              <a:cs typeface="Fira Sans Extra Condensed"/>
              <a:sym typeface="Fira Sans Extra Condensed"/>
            </a:endParaRPr>
          </a:p>
        </p:txBody>
      </p:sp>
      <p:sp>
        <p:nvSpPr>
          <p:cNvPr id="266" name="Google Shape;266;p21"/>
          <p:cNvSpPr/>
          <p:nvPr/>
        </p:nvSpPr>
        <p:spPr>
          <a:xfrm>
            <a:off x="5388100" y="3686963"/>
            <a:ext cx="567000" cy="567000"/>
          </a:xfrm>
          <a:prstGeom prst="ellipse">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05</a:t>
            </a:r>
            <a:endParaRPr sz="1700" b="1">
              <a:solidFill>
                <a:schemeClr val="lt1"/>
              </a:solidFill>
              <a:latin typeface="Fira Sans Extra Condensed"/>
              <a:ea typeface="Fira Sans Extra Condensed"/>
              <a:cs typeface="Fira Sans Extra Condensed"/>
              <a:sym typeface="Fira Sans Extra Condensed"/>
            </a:endParaRPr>
          </a:p>
        </p:txBody>
      </p:sp>
      <p:sp>
        <p:nvSpPr>
          <p:cNvPr id="267" name="Google Shape;26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全屏显示(16:9)</PresentationFormat>
  <Paragraphs>385</Paragraphs>
  <Slides>28</Slides>
  <Notes>28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Microsoft Yahei</vt:lpstr>
      <vt:lpstr>Courier New</vt:lpstr>
      <vt:lpstr>Fira Sans Extra Condensed SemiBold</vt:lpstr>
      <vt:lpstr>Arial</vt:lpstr>
      <vt:lpstr>Roboto</vt:lpstr>
      <vt:lpstr>Fira Sans Extra Condensed</vt:lpstr>
      <vt:lpstr>Strategic Analysis: Business Environment Infographics by Slidesgo</vt:lpstr>
      <vt:lpstr>User Analysis:  CTR Prediction on Features &amp; Behaviors</vt:lpstr>
      <vt:lpstr>Agenda</vt:lpstr>
      <vt:lpstr>PowerPoint 演示文稿</vt:lpstr>
      <vt:lpstr>Business Problem</vt:lpstr>
      <vt:lpstr>Business Value</vt:lpstr>
      <vt:lpstr>PowerPoint 演示文稿</vt:lpstr>
      <vt:lpstr>Dataset Introduction</vt:lpstr>
      <vt:lpstr>EDA</vt:lpstr>
      <vt:lpstr>EDA</vt:lpstr>
      <vt:lpstr>Feature Engineering Overview</vt:lpstr>
      <vt:lpstr>Data Preprocessing</vt:lpstr>
      <vt:lpstr>Data Preprocessing</vt:lpstr>
      <vt:lpstr>Feature Engineering : Exposure and Interaction</vt:lpstr>
      <vt:lpstr>Feature Engineering : CTR - Related</vt:lpstr>
      <vt:lpstr>Feature Engineering : Embedding</vt:lpstr>
      <vt:lpstr>Embedding: T-SNE Visualization</vt:lpstr>
      <vt:lpstr>PowerPoint 演示文稿</vt:lpstr>
      <vt:lpstr>LightGBM Introduction</vt:lpstr>
      <vt:lpstr>LightGBM &amp; Random Forest</vt:lpstr>
      <vt:lpstr>PowerPoint 演示文稿</vt:lpstr>
      <vt:lpstr>Model Framework</vt:lpstr>
      <vt:lpstr>Feature Performance Comparison</vt:lpstr>
      <vt:lpstr>Parameter Tuning</vt:lpstr>
      <vt:lpstr>Detailed Feature Importance</vt:lpstr>
      <vt:lpstr>PowerPoint 演示文稿</vt:lpstr>
      <vt:lpstr>Findings &amp; Recommendations</vt:lpstr>
      <vt:lpstr>Future Works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Analysis:  CTR Prediction on Features &amp; Behaviors</dc:title>
  <cp:lastModifiedBy>Yingfan Duan</cp:lastModifiedBy>
  <cp:revision>1</cp:revision>
  <dcterms:modified xsi:type="dcterms:W3CDTF">2022-03-14T17:33:09Z</dcterms:modified>
</cp:coreProperties>
</file>